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308" r:id="rId4"/>
    <p:sldId id="306" r:id="rId5"/>
    <p:sldId id="307" r:id="rId6"/>
    <p:sldId id="284" r:id="rId7"/>
    <p:sldId id="257" r:id="rId8"/>
    <p:sldId id="282" r:id="rId9"/>
    <p:sldId id="277" r:id="rId10"/>
    <p:sldId id="310" r:id="rId11"/>
    <p:sldId id="293" r:id="rId12"/>
    <p:sldId id="305" r:id="rId13"/>
    <p:sldId id="294" r:id="rId14"/>
    <p:sldId id="295" r:id="rId15"/>
    <p:sldId id="297" r:id="rId16"/>
    <p:sldId id="298" r:id="rId17"/>
    <p:sldId id="296" r:id="rId18"/>
    <p:sldId id="299" r:id="rId19"/>
    <p:sldId id="300" r:id="rId20"/>
    <p:sldId id="301" r:id="rId21"/>
    <p:sldId id="302" r:id="rId22"/>
    <p:sldId id="274" r:id="rId23"/>
    <p:sldId id="280" r:id="rId24"/>
    <p:sldId id="311" r:id="rId25"/>
    <p:sldId id="285" r:id="rId26"/>
    <p:sldId id="290" r:id="rId27"/>
    <p:sldId id="286" r:id="rId28"/>
    <p:sldId id="292" r:id="rId29"/>
    <p:sldId id="288" r:id="rId30"/>
    <p:sldId id="287" r:id="rId31"/>
    <p:sldId id="309" r:id="rId32"/>
    <p:sldId id="315" r:id="rId33"/>
    <p:sldId id="28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225686"/>
    <a:srgbClr val="000000"/>
    <a:srgbClr val="4457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3200">
                <a:solidFill>
                  <a:srgbClr val="4457A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rgbClr val="4457A6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8663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2059"/>
            <a:ext cx="10515600" cy="52387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57A6"/>
                </a:solidFill>
                <a:latin typeface="+mj-lt"/>
              </a:defRPr>
            </a:lvl1pPr>
            <a:lvl2pPr>
              <a:defRPr>
                <a:solidFill>
                  <a:srgbClr val="4457A6"/>
                </a:solidFill>
                <a:latin typeface="+mj-lt"/>
              </a:defRPr>
            </a:lvl2pPr>
            <a:lvl3pPr>
              <a:defRPr>
                <a:solidFill>
                  <a:srgbClr val="4457A6"/>
                </a:solidFill>
                <a:latin typeface="+mj-lt"/>
              </a:defRPr>
            </a:lvl3pPr>
            <a:lvl4pPr>
              <a:defRPr>
                <a:solidFill>
                  <a:srgbClr val="4457A6"/>
                </a:solidFill>
                <a:latin typeface="+mj-lt"/>
              </a:defRPr>
            </a:lvl4pPr>
            <a:lvl5pPr>
              <a:defRPr>
                <a:solidFill>
                  <a:srgbClr val="4457A6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504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34" y="448733"/>
            <a:ext cx="10515600" cy="372534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57A6"/>
                </a:solidFill>
                <a:latin typeface="+mj-lt"/>
              </a:defRPr>
            </a:lvl1pPr>
            <a:lvl2pPr>
              <a:defRPr>
                <a:solidFill>
                  <a:srgbClr val="4457A6"/>
                </a:solidFill>
                <a:latin typeface="+mj-lt"/>
              </a:defRPr>
            </a:lvl2pPr>
            <a:lvl3pPr>
              <a:defRPr>
                <a:solidFill>
                  <a:srgbClr val="4457A6"/>
                </a:solidFill>
                <a:latin typeface="+mj-lt"/>
              </a:defRPr>
            </a:lvl3pPr>
            <a:lvl4pPr>
              <a:defRPr>
                <a:solidFill>
                  <a:srgbClr val="4457A6"/>
                </a:solidFill>
                <a:latin typeface="+mj-lt"/>
              </a:defRPr>
            </a:lvl4pPr>
            <a:lvl5pPr>
              <a:defRPr>
                <a:solidFill>
                  <a:srgbClr val="4457A6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57A6"/>
                </a:solidFill>
                <a:latin typeface="+mj-lt"/>
              </a:defRPr>
            </a:lvl1pPr>
            <a:lvl2pPr>
              <a:defRPr>
                <a:solidFill>
                  <a:srgbClr val="4457A6"/>
                </a:solidFill>
                <a:latin typeface="+mj-lt"/>
              </a:defRPr>
            </a:lvl2pPr>
            <a:lvl3pPr>
              <a:defRPr>
                <a:solidFill>
                  <a:srgbClr val="4457A6"/>
                </a:solidFill>
                <a:latin typeface="+mj-lt"/>
              </a:defRPr>
            </a:lvl3pPr>
            <a:lvl4pPr>
              <a:defRPr>
                <a:solidFill>
                  <a:srgbClr val="4457A6"/>
                </a:solidFill>
                <a:latin typeface="+mj-lt"/>
              </a:defRPr>
            </a:lvl4pPr>
            <a:lvl5pPr>
              <a:defRPr>
                <a:solidFill>
                  <a:srgbClr val="4457A6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3800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66" y="406400"/>
            <a:ext cx="10515600" cy="45720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4651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FE037A-8135-470F-A716-9BD9E8821DA3}" type="datetimeFigureOut">
              <a:rPr lang="en-GB" smtClean="0"/>
              <a:t>16/06/2016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1D21BE-C0B3-409A-A4C9-F37C63926A9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0520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88" y="431800"/>
            <a:ext cx="7449079" cy="397933"/>
          </a:xfrm>
          <a:prstGeom prst="rect">
            <a:avLst/>
          </a:prstGeom>
        </p:spPr>
        <p:txBody>
          <a:bodyPr anchor="b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4457A6"/>
                </a:solidFill>
                <a:latin typeface="+mj-lt"/>
              </a:defRPr>
            </a:lvl1pPr>
            <a:lvl2pPr>
              <a:defRPr sz="2800">
                <a:solidFill>
                  <a:srgbClr val="4457A6"/>
                </a:solidFill>
                <a:latin typeface="+mj-lt"/>
              </a:defRPr>
            </a:lvl2pPr>
            <a:lvl3pPr>
              <a:defRPr sz="2400">
                <a:solidFill>
                  <a:srgbClr val="4457A6"/>
                </a:solidFill>
                <a:latin typeface="+mj-lt"/>
              </a:defRPr>
            </a:lvl3pPr>
            <a:lvl4pPr>
              <a:defRPr sz="2000">
                <a:solidFill>
                  <a:srgbClr val="4457A6"/>
                </a:solidFill>
                <a:latin typeface="+mj-lt"/>
              </a:defRPr>
            </a:lvl4pPr>
            <a:lvl5pPr>
              <a:defRPr sz="2000">
                <a:solidFill>
                  <a:srgbClr val="4457A6"/>
                </a:solidFill>
                <a:latin typeface="+mj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4457A6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2764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297393"/>
            <a:ext cx="10515600" cy="115040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646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xfrm>
            <a:off x="194733" y="448732"/>
            <a:ext cx="10515601" cy="372535"/>
          </a:xfrm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860090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01600" y="357778"/>
            <a:ext cx="10515600" cy="115040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 smtClean="0">
                <a:solidFill>
                  <a:schemeClr val="bg1"/>
                </a:solidFill>
              </a:rPr>
              <a:t>LogiKal Projects – Performance Management Specialist</a:t>
            </a:r>
            <a:endParaRPr lang="en-GB" sz="28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365126"/>
            <a:ext cx="12192000" cy="528492"/>
          </a:xfrm>
          <a:prstGeom prst="rect">
            <a:avLst/>
          </a:prstGeom>
          <a:solidFill>
            <a:srgbClr val="4457A6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2800" b="1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040" y="0"/>
            <a:ext cx="1587197" cy="151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152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449637"/>
          </a:xfrm>
        </p:spPr>
        <p:txBody>
          <a:bodyPr/>
          <a:lstStyle/>
          <a:p>
            <a:r>
              <a:rPr lang="en-GB" dirty="0" smtClean="0"/>
              <a:t>HS2 Enabling Works – Programme and Project Controls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Design for Lean CMO and Clear Information for Decision Making</a:t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Maximising Productivity and Commercial Recovery, Minimising Risk, Delighting the Client, Leaving a Legacy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24" t="6202" r="2580" b="9171"/>
          <a:stretch/>
        </p:blipFill>
        <p:spPr>
          <a:xfrm>
            <a:off x="353683" y="405442"/>
            <a:ext cx="4183811" cy="4917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135" y="4692024"/>
            <a:ext cx="3600400" cy="166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Exploiting Data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208" y="1213295"/>
            <a:ext cx="8386651" cy="542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60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Systems – Analytics, </a:t>
            </a:r>
            <a:r>
              <a:rPr lang="en-GB" dirty="0" err="1" smtClean="0"/>
              <a:t>QlikView</a:t>
            </a:r>
            <a:endParaRPr lang="en-GB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120" y="1294228"/>
            <a:ext cx="7484803" cy="4409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4734" y="1294228"/>
            <a:ext cx="419438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"/>
            </a:pPr>
            <a:r>
              <a:rPr lang="en-GB" dirty="0" err="1" smtClean="0"/>
              <a:t>QlikView</a:t>
            </a:r>
            <a:r>
              <a:rPr lang="en-GB" dirty="0" smtClean="0"/>
              <a:t> is an effective data analytics and visualisation tool.</a:t>
            </a:r>
          </a:p>
          <a:p>
            <a:pPr marL="285750" indent="-285750">
              <a:buFont typeface="Symbol" panose="05050102010706020507" pitchFamily="18" charset="2"/>
              <a:buChar char=""/>
            </a:pPr>
            <a:r>
              <a:rPr lang="en-GB" dirty="0" smtClean="0"/>
              <a:t>LogiKal has extensive experience in using the tools to integrate to Project Controls software such as Primavera, Cobra, </a:t>
            </a:r>
            <a:r>
              <a:rPr lang="en-GB" dirty="0" err="1" smtClean="0"/>
              <a:t>iTwo</a:t>
            </a:r>
            <a:endParaRPr lang="en-GB" dirty="0" smtClean="0"/>
          </a:p>
          <a:p>
            <a:pPr marL="285750" indent="-285750">
              <a:buFont typeface="Symbol" panose="05050102010706020507" pitchFamily="18" charset="2"/>
              <a:buChar char=""/>
            </a:pPr>
            <a:r>
              <a:rPr lang="en-GB" dirty="0" smtClean="0"/>
              <a:t>It provides an interactive reporting system with control on the level of details</a:t>
            </a:r>
          </a:p>
          <a:p>
            <a:pPr marL="285750" indent="-285750">
              <a:buFont typeface="Symbol" panose="05050102010706020507" pitchFamily="18" charset="2"/>
              <a:buChar char=""/>
            </a:pPr>
            <a:r>
              <a:rPr lang="en-GB" dirty="0" smtClean="0"/>
              <a:t>It can be easily customised to produce required reports while minimising data handling</a:t>
            </a:r>
          </a:p>
          <a:p>
            <a:pPr marL="285750" indent="-285750">
              <a:buFont typeface="Symbol" panose="05050102010706020507" pitchFamily="18" charset="2"/>
              <a:buChar char=""/>
            </a:pPr>
            <a:r>
              <a:rPr lang="en-GB" dirty="0" smtClean="0"/>
              <a:t>Reduces the time of reports production and allow more time for resolving issues.</a:t>
            </a:r>
          </a:p>
          <a:p>
            <a:pPr marL="285750" indent="-285750">
              <a:buFont typeface="Symbol" panose="05050102010706020507" pitchFamily="18" charset="2"/>
              <a:buChar char=""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7061200" y="3556385"/>
            <a:ext cx="2476500" cy="15557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Data Source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Primavera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61200" y="1352048"/>
            <a:ext cx="2476500" cy="1612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Data Source</a:t>
            </a:r>
          </a:p>
          <a:p>
            <a:pPr algn="ctr"/>
            <a:r>
              <a:rPr lang="en-GB" dirty="0" err="1" smtClean="0">
                <a:solidFill>
                  <a:schemeClr val="tx1"/>
                </a:solidFill>
              </a:rPr>
              <a:t>iTwo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16771" y="1352048"/>
            <a:ext cx="2546639" cy="15557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Data Source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Narrative Register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16771" y="2907798"/>
            <a:ext cx="2476500" cy="1193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Data Source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Design Register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16771" y="4101598"/>
            <a:ext cx="2476500" cy="1193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Data Source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Document Management System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565352" y="4101598"/>
            <a:ext cx="2245648" cy="15557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Data Source</a:t>
            </a:r>
          </a:p>
          <a:p>
            <a:pPr algn="ctr"/>
            <a:r>
              <a:rPr lang="en-GB" dirty="0" err="1" smtClean="0">
                <a:solidFill>
                  <a:schemeClr val="tx1"/>
                </a:solidFill>
              </a:rPr>
              <a:t>Xactium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593003" y="2721025"/>
            <a:ext cx="2217997" cy="13805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Data Source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Interface Register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15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Programme Management Requirements Matrix</a:t>
            </a:r>
            <a:endParaRPr lang="en-GB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899605"/>
              </p:ext>
            </p:extLst>
          </p:nvPr>
        </p:nvGraphicFramePr>
        <p:xfrm>
          <a:off x="1378635" y="1237958"/>
          <a:ext cx="8714934" cy="5472332"/>
        </p:xfrm>
        <a:graphic>
          <a:graphicData uri="http://schemas.openxmlformats.org/drawingml/2006/table">
            <a:tbl>
              <a:tblPr firstRow="1" firstCol="1" bandRow="1"/>
              <a:tblGrid>
                <a:gridCol w="1519266"/>
                <a:gridCol w="1651024"/>
                <a:gridCol w="1672536"/>
                <a:gridCol w="1936054"/>
                <a:gridCol w="1936054"/>
              </a:tblGrid>
              <a:tr h="1697160">
                <a:tc rowSpan="3">
                  <a:txBody>
                    <a:bodyPr/>
                    <a:lstStyle/>
                    <a:p>
                      <a:pPr marL="71755" marR="7175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Complexity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High Complex (many suppliers, highly constrained)</a:t>
                      </a:r>
                      <a:endParaRPr lang="en-GB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Integrated P6 Schedule with 4D Simulation/or 14 point DCMA check</a:t>
                      </a:r>
                      <a:endParaRPr lang="en-GB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Integrated P6 Schedule with 4D Simulation/14 point DCMA with Qualitative Risk Assessment</a:t>
                      </a:r>
                      <a:endParaRPr lang="en-GB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Integrated P6 Schedule with Quantitative Schedule Risk Analysis (QSRA), and 4D Simulation/14 point DCMA</a:t>
                      </a:r>
                      <a:endParaRPr lang="en-GB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1225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Moderate (single supplier)</a:t>
                      </a:r>
                      <a:endParaRPr lang="en-GB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Logically Linked Schedule (e.g. P6, MSP, Power Project)</a:t>
                      </a:r>
                      <a:endParaRPr lang="en-GB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Logically linked Schedule and Qualitative Risk Assessment/14 point DCMA</a:t>
                      </a:r>
                      <a:endParaRPr lang="en-GB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Logically linked Schedule with QSRA</a:t>
                      </a:r>
                      <a:endParaRPr lang="en-GB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0249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Low Complexity (simple quantity based delivery – low constraint)</a:t>
                      </a:r>
                      <a:endParaRPr lang="en-GB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Simple </a:t>
                      </a:r>
                      <a:endParaRPr lang="en-GB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Bar Chart (e.g. Excel)</a:t>
                      </a:r>
                      <a:endParaRPr lang="en-GB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PERT Analysis</a:t>
                      </a:r>
                      <a:endParaRPr lang="en-GB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(e.g. excel with 3 point duration)</a:t>
                      </a:r>
                      <a:endParaRPr lang="en-GB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Excel based schedule with Simulation schedule (e.g. @Risk)</a:t>
                      </a:r>
                      <a:endParaRPr lang="en-GB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490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Low Uncertainty</a:t>
                      </a:r>
                      <a:endParaRPr lang="en-GB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Moderate Uncertainty</a:t>
                      </a:r>
                      <a:endParaRPr lang="en-GB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High Uncertainty</a:t>
                      </a:r>
                      <a:endParaRPr lang="en-GB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76776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6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Uncertainty</a:t>
                      </a:r>
                      <a:endParaRPr lang="en-GB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931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Systems – Scheduling, Primavera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Primavera</a:t>
            </a:r>
          </a:p>
          <a:p>
            <a:r>
              <a:rPr lang="en-GB" dirty="0" smtClean="0"/>
              <a:t>Is the leader in CPM scheduling internationally</a:t>
            </a:r>
          </a:p>
          <a:p>
            <a:r>
              <a:rPr lang="en-GB" dirty="0" smtClean="0"/>
              <a:t>It has good functionalities in integrating cost and resources with schedules to produce time phased information.</a:t>
            </a:r>
          </a:p>
          <a:p>
            <a:r>
              <a:rPr lang="en-GB" dirty="0" smtClean="0"/>
              <a:t>P6 infrastructure allows integration with </a:t>
            </a:r>
            <a:r>
              <a:rPr lang="en-GB" dirty="0" err="1" smtClean="0"/>
              <a:t>QlikView</a:t>
            </a:r>
            <a:r>
              <a:rPr lang="en-GB" dirty="0" smtClean="0"/>
              <a:t> and other Cost and EVM software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53882"/>
            <a:ext cx="5433646" cy="372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99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Systems – Scheduling, </a:t>
            </a:r>
            <a:r>
              <a:rPr lang="en-GB" dirty="0" err="1" smtClean="0"/>
              <a:t>Tilos</a:t>
            </a:r>
            <a:endParaRPr lang="en-GB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1"/>
          </p:nvPr>
        </p:nvSpPr>
        <p:spPr>
          <a:xfrm>
            <a:off x="194734" y="1389527"/>
            <a:ext cx="5417105" cy="4908242"/>
          </a:xfrm>
        </p:spPr>
        <p:txBody>
          <a:bodyPr/>
          <a:lstStyle/>
          <a:p>
            <a:pPr marL="0" indent="0">
              <a:buNone/>
            </a:pPr>
            <a:r>
              <a:rPr lang="en-GB" dirty="0" err="1" smtClean="0"/>
              <a:t>Tilos</a:t>
            </a:r>
            <a:endParaRPr lang="en-GB" dirty="0" smtClean="0"/>
          </a:p>
          <a:p>
            <a:r>
              <a:rPr lang="en-GB" dirty="0" smtClean="0"/>
              <a:t>It is the leading tool for linear scheduling to produce Time-</a:t>
            </a:r>
            <a:r>
              <a:rPr lang="en-GB" dirty="0" err="1" smtClean="0"/>
              <a:t>Chainage</a:t>
            </a:r>
            <a:r>
              <a:rPr lang="en-GB" dirty="0" smtClean="0"/>
              <a:t> Charts.</a:t>
            </a:r>
          </a:p>
          <a:p>
            <a:r>
              <a:rPr lang="en-GB" dirty="0" smtClean="0"/>
              <a:t>It is very useful to schedule and graphically present schedule information</a:t>
            </a:r>
          </a:p>
          <a:p>
            <a:r>
              <a:rPr lang="en-GB" dirty="0" smtClean="0"/>
              <a:t>It integrates with primavera and other major scheduling software</a:t>
            </a:r>
          </a:p>
          <a:p>
            <a:r>
              <a:rPr lang="en-GB" dirty="0" smtClean="0"/>
              <a:t>Very powerful tool for what-if scenario analysis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712" y="1744390"/>
            <a:ext cx="6401070" cy="396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67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Systems – Scheduling, </a:t>
            </a:r>
            <a:r>
              <a:rPr lang="en-GB" dirty="0" smtClean="0"/>
              <a:t>Synchro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smtClean="0"/>
              <a:t>Synchro is very powerful 4D simulation software.</a:t>
            </a:r>
          </a:p>
          <a:p>
            <a:r>
              <a:rPr lang="en-GB" dirty="0" smtClean="0"/>
              <a:t>It integrates with major scheduling software packages</a:t>
            </a:r>
          </a:p>
          <a:p>
            <a:r>
              <a:rPr lang="en-GB" dirty="0" smtClean="0"/>
              <a:t>Integrates with major 3D modelling software</a:t>
            </a:r>
          </a:p>
          <a:p>
            <a:r>
              <a:rPr lang="en-GB" dirty="0" smtClean="0"/>
              <a:t>Allow multiple baselines comparison to current progress</a:t>
            </a:r>
          </a:p>
          <a:p>
            <a:r>
              <a:rPr lang="en-GB" dirty="0" smtClean="0"/>
              <a:t>Has an efficient what-if scenarios capabilities.</a:t>
            </a:r>
            <a:endParaRPr lang="en-GB" dirty="0"/>
          </a:p>
        </p:txBody>
      </p:sp>
      <p:pic>
        <p:nvPicPr>
          <p:cNvPr id="1026" name="Picture 2" descr="https://i.ytimg.com/vi/5UDhkjhqmy0/maxresdefault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879" y="1825624"/>
            <a:ext cx="6056629" cy="3731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12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Systems – Scheduling, </a:t>
            </a:r>
            <a:r>
              <a:rPr lang="en-GB" dirty="0" smtClean="0"/>
              <a:t>Acumen Fuse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smtClean="0"/>
              <a:t>Acumen Fuse is a schedule health check software. It identify flaws in schedules that may affect CPM calculations.</a:t>
            </a:r>
          </a:p>
          <a:p>
            <a:r>
              <a:rPr lang="en-GB" dirty="0" smtClean="0"/>
              <a:t>HS2 specified a minimum score for schedule health check of at least 75%.</a:t>
            </a:r>
          </a:p>
          <a:p>
            <a:r>
              <a:rPr lang="en-GB" dirty="0" smtClean="0"/>
              <a:t>Easy to use software and very efficient in identifying schedules issues and resolving them.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825624"/>
            <a:ext cx="5781675" cy="385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54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Systems – </a:t>
            </a:r>
            <a:r>
              <a:rPr lang="en-GB" dirty="0" smtClean="0"/>
              <a:t>Risk, Primavera Risk Analysis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5490" y="1783422"/>
            <a:ext cx="5334000" cy="4351338"/>
          </a:xfrm>
        </p:spPr>
        <p:txBody>
          <a:bodyPr/>
          <a:lstStyle/>
          <a:p>
            <a:r>
              <a:rPr lang="en-GB" dirty="0" smtClean="0"/>
              <a:t>Quantitative Risk Analysis software</a:t>
            </a:r>
          </a:p>
          <a:p>
            <a:r>
              <a:rPr lang="en-GB" dirty="0" smtClean="0"/>
              <a:t>Performs Monte Carlo simulation to model both Risks and Uncertainties.</a:t>
            </a:r>
          </a:p>
          <a:p>
            <a:r>
              <a:rPr lang="en-GB" dirty="0" smtClean="0"/>
              <a:t>Fully compliant with Primavera P6</a:t>
            </a:r>
          </a:p>
          <a:p>
            <a:r>
              <a:rPr lang="en-GB" dirty="0" smtClean="0"/>
              <a:t>Produces clear outputs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8932"/>
          <a:stretch/>
        </p:blipFill>
        <p:spPr>
          <a:xfrm>
            <a:off x="5767754" y="1783422"/>
            <a:ext cx="6119446" cy="403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87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Systems – </a:t>
            </a:r>
            <a:r>
              <a:rPr lang="en-GB" dirty="0" smtClean="0"/>
              <a:t>Risk, @Risk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smtClean="0"/>
              <a:t>@Risk is a spreadsheet based risk analysis software.</a:t>
            </a:r>
          </a:p>
          <a:p>
            <a:r>
              <a:rPr lang="en-GB" dirty="0" smtClean="0"/>
              <a:t>It is easy to use, however, is not as powerful as PRA.</a:t>
            </a:r>
          </a:p>
          <a:p>
            <a:r>
              <a:rPr lang="en-GB" dirty="0" smtClean="0"/>
              <a:t>The system does Monte Carlo simulation but it lakes some functionalities the relates to schedule relationships, and other advance PRA options.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77848" y="1825625"/>
            <a:ext cx="5326064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Systems – </a:t>
            </a:r>
            <a:r>
              <a:rPr lang="en-GB" dirty="0" smtClean="0"/>
              <a:t>Risk, </a:t>
            </a:r>
            <a:r>
              <a:rPr lang="en-GB" dirty="0" err="1" smtClean="0"/>
              <a:t>Xactium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 smtClean="0"/>
              <a:t>Xactium</a:t>
            </a:r>
            <a:r>
              <a:rPr lang="en-GB" dirty="0" smtClean="0"/>
              <a:t> is a Qualitative Risk Management Software.</a:t>
            </a:r>
          </a:p>
          <a:p>
            <a:r>
              <a:rPr lang="en-GB" dirty="0" smtClean="0"/>
              <a:t>It maintains risk registers in a collaborative environment</a:t>
            </a:r>
          </a:p>
          <a:p>
            <a:r>
              <a:rPr lang="en-GB" dirty="0" smtClean="0"/>
              <a:t>HS2 will grant access to their </a:t>
            </a:r>
            <a:r>
              <a:rPr lang="en-GB" dirty="0" err="1" smtClean="0"/>
              <a:t>Xactium</a:t>
            </a:r>
            <a:r>
              <a:rPr lang="en-GB" dirty="0" smtClean="0"/>
              <a:t> system to contractors.</a:t>
            </a:r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3074" name="Picture 2" descr="http://cdn2.hubspot.net/hubfs/91381/Georgina/Risk_Mitigation/2-risk-assessment.png?t=1464947401276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8"/>
          <a:stretch/>
        </p:blipFill>
        <p:spPr bwMode="auto">
          <a:xfrm>
            <a:off x="6200775" y="1825625"/>
            <a:ext cx="5686425" cy="435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89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02646"/>
          </a:xfrm>
        </p:spPr>
        <p:txBody>
          <a:bodyPr/>
          <a:lstStyle/>
          <a:p>
            <a:r>
              <a:rPr lang="en-GB" dirty="0" smtClean="0"/>
              <a:t>Introduction to LogiKal</a:t>
            </a:r>
          </a:p>
          <a:p>
            <a:r>
              <a:rPr lang="en-GB" dirty="0" smtClean="0"/>
              <a:t>What we were tasked</a:t>
            </a:r>
          </a:p>
          <a:p>
            <a:r>
              <a:rPr lang="en-GB" dirty="0" smtClean="0"/>
              <a:t>What was achieved</a:t>
            </a:r>
          </a:p>
          <a:p>
            <a:r>
              <a:rPr lang="en-GB" dirty="0" smtClean="0"/>
              <a:t>Pre contract award opportunities </a:t>
            </a:r>
          </a:p>
          <a:p>
            <a:r>
              <a:rPr lang="en-GB" dirty="0" smtClean="0"/>
              <a:t>Potential improvements for MCW bids</a:t>
            </a:r>
          </a:p>
        </p:txBody>
      </p:sp>
    </p:spTree>
    <p:extLst>
      <p:ext uri="{BB962C8B-B14F-4D97-AF65-F5344CB8AC3E}">
        <p14:creationId xmlns:p14="http://schemas.microsoft.com/office/powerpoint/2010/main" val="355608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Systems – </a:t>
            </a:r>
            <a:r>
              <a:rPr lang="en-GB" dirty="0" smtClean="0"/>
              <a:t>Cost Management,  RIB </a:t>
            </a:r>
            <a:r>
              <a:rPr lang="en-GB" dirty="0" err="1" smtClean="0"/>
              <a:t>iTwo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err="1" smtClean="0"/>
              <a:t>iTwo</a:t>
            </a:r>
            <a:r>
              <a:rPr lang="en-GB" dirty="0" smtClean="0"/>
              <a:t> is an estimation/cost management software.</a:t>
            </a:r>
          </a:p>
          <a:p>
            <a:r>
              <a:rPr lang="en-GB" dirty="0" smtClean="0"/>
              <a:t>It has a very strong integration capabilities with Primavera</a:t>
            </a:r>
          </a:p>
          <a:p>
            <a:r>
              <a:rPr lang="en-GB" dirty="0" smtClean="0"/>
              <a:t>Capable of combining models from multiple sources</a:t>
            </a:r>
          </a:p>
          <a:p>
            <a:r>
              <a:rPr lang="en-GB" dirty="0" smtClean="0"/>
              <a:t>Integrates with finance packages</a:t>
            </a:r>
          </a:p>
          <a:p>
            <a:r>
              <a:rPr lang="en-GB" dirty="0" smtClean="0"/>
              <a:t>Has a mobile field data collection application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199" y="2053882"/>
            <a:ext cx="5850065" cy="391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53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Systems – Cost Management,  RIB </a:t>
            </a:r>
            <a:r>
              <a:rPr lang="en-GB" dirty="0" err="1"/>
              <a:t>iTwo</a:t>
            </a:r>
            <a:endParaRPr lang="en-GB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451414"/>
              </p:ext>
            </p:extLst>
          </p:nvPr>
        </p:nvGraphicFramePr>
        <p:xfrm>
          <a:off x="1398390" y="1143165"/>
          <a:ext cx="8108288" cy="549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1255"/>
                <a:gridCol w="982638"/>
                <a:gridCol w="968991"/>
                <a:gridCol w="982639"/>
                <a:gridCol w="1132765"/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Scope Element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PRISM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CostOS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iTWO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Candy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Flexible, simple, powerful cost and resource modelling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Dynamic Bi-directional link to P6 (many-to-many)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Sub-contract adjudication and dynamic link of s/c BoQ/AS</a:t>
                      </a:r>
                      <a:r>
                        <a:rPr lang="en-GB" baseline="0" dirty="0" smtClean="0"/>
                        <a:t> to strategic cost plan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Rail Method of Measurement enabled with rates database and change mgt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SQL database schema well</a:t>
                      </a:r>
                      <a:r>
                        <a:rPr lang="en-GB" baseline="0" dirty="0" smtClean="0"/>
                        <a:t> understood and prototype reports developed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Integrated</a:t>
                      </a:r>
                      <a:r>
                        <a:rPr lang="en-GB" baseline="0" dirty="0" smtClean="0"/>
                        <a:t> progress reporting based on quantities – Installed and Claimed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Multi-user and secure, implementation resource already trained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3D</a:t>
                      </a:r>
                      <a:r>
                        <a:rPr lang="en-GB" baseline="0" dirty="0" smtClean="0"/>
                        <a:t> enabled and workflow enabled (for future possibilities)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157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Integration?</a:t>
            </a:r>
            <a:endParaRPr lang="en-GB" dirty="0"/>
          </a:p>
        </p:txBody>
      </p:sp>
      <p:sp>
        <p:nvSpPr>
          <p:cNvPr id="3" name="Flowchart: Process 2"/>
          <p:cNvSpPr/>
          <p:nvPr/>
        </p:nvSpPr>
        <p:spPr>
          <a:xfrm>
            <a:off x="4927976" y="2264121"/>
            <a:ext cx="1023582" cy="58685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PCM</a:t>
            </a:r>
            <a:endParaRPr lang="en-GB" dirty="0"/>
          </a:p>
        </p:txBody>
      </p:sp>
      <p:sp>
        <p:nvSpPr>
          <p:cNvPr id="8" name="Flowchart: Process 7"/>
          <p:cNvSpPr/>
          <p:nvPr/>
        </p:nvSpPr>
        <p:spPr>
          <a:xfrm>
            <a:off x="2308745" y="3153500"/>
            <a:ext cx="1130489" cy="58685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Cost Modeller</a:t>
            </a:r>
            <a:endParaRPr lang="en-GB" dirty="0"/>
          </a:p>
        </p:txBody>
      </p:sp>
      <p:sp>
        <p:nvSpPr>
          <p:cNvPr id="9" name="Flowchart: Process 8"/>
          <p:cNvSpPr/>
          <p:nvPr/>
        </p:nvSpPr>
        <p:spPr>
          <a:xfrm>
            <a:off x="3591634" y="3153701"/>
            <a:ext cx="1130489" cy="58685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Planning Manager</a:t>
            </a:r>
            <a:endParaRPr lang="en-GB" dirty="0"/>
          </a:p>
        </p:txBody>
      </p:sp>
      <p:sp>
        <p:nvSpPr>
          <p:cNvPr id="10" name="Flowchart: Process 9"/>
          <p:cNvSpPr/>
          <p:nvPr/>
        </p:nvSpPr>
        <p:spPr>
          <a:xfrm>
            <a:off x="4874523" y="3144401"/>
            <a:ext cx="1130489" cy="58685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Cost Engineer</a:t>
            </a:r>
            <a:endParaRPr lang="en-GB" dirty="0"/>
          </a:p>
        </p:txBody>
      </p:sp>
      <p:sp>
        <p:nvSpPr>
          <p:cNvPr id="11" name="Flowchart: Process 10"/>
          <p:cNvSpPr/>
          <p:nvPr/>
        </p:nvSpPr>
        <p:spPr>
          <a:xfrm>
            <a:off x="6157412" y="3144401"/>
            <a:ext cx="1130489" cy="58685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Risk &amp; Change</a:t>
            </a:r>
            <a:endParaRPr lang="en-GB" dirty="0"/>
          </a:p>
        </p:txBody>
      </p:sp>
      <p:sp>
        <p:nvSpPr>
          <p:cNvPr id="14" name="Flowchart: Process 13"/>
          <p:cNvSpPr/>
          <p:nvPr/>
        </p:nvSpPr>
        <p:spPr>
          <a:xfrm>
            <a:off x="7467592" y="3144401"/>
            <a:ext cx="1130489" cy="58685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Reporting Manager</a:t>
            </a:r>
            <a:endParaRPr lang="en-GB" dirty="0"/>
          </a:p>
        </p:txBody>
      </p:sp>
      <p:cxnSp>
        <p:nvCxnSpPr>
          <p:cNvPr id="5" name="Elbow Connector 4"/>
          <p:cNvCxnSpPr>
            <a:stCxn id="3" idx="2"/>
            <a:endCxn id="14" idx="0"/>
          </p:cNvCxnSpPr>
          <p:nvPr/>
        </p:nvCxnSpPr>
        <p:spPr>
          <a:xfrm rot="16200000" flipH="1">
            <a:off x="6589589" y="1701153"/>
            <a:ext cx="293426" cy="2593070"/>
          </a:xfrm>
          <a:prstGeom prst="bent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3" idx="2"/>
            <a:endCxn id="8" idx="0"/>
          </p:cNvCxnSpPr>
          <p:nvPr/>
        </p:nvCxnSpPr>
        <p:spPr>
          <a:xfrm rot="5400000">
            <a:off x="4005617" y="1719349"/>
            <a:ext cx="302525" cy="2565777"/>
          </a:xfrm>
          <a:prstGeom prst="bent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3" idx="2"/>
            <a:endCxn id="9" idx="0"/>
          </p:cNvCxnSpPr>
          <p:nvPr/>
        </p:nvCxnSpPr>
        <p:spPr>
          <a:xfrm rot="5400000">
            <a:off x="4646960" y="2360894"/>
            <a:ext cx="302726" cy="1282888"/>
          </a:xfrm>
          <a:prstGeom prst="bent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3" idx="2"/>
            <a:endCxn id="10" idx="0"/>
          </p:cNvCxnSpPr>
          <p:nvPr/>
        </p:nvCxnSpPr>
        <p:spPr>
          <a:xfrm rot="16200000" flipH="1">
            <a:off x="5293054" y="2997687"/>
            <a:ext cx="293426" cy="1"/>
          </a:xfrm>
          <a:prstGeom prst="bent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3" idx="2"/>
            <a:endCxn id="11" idx="0"/>
          </p:cNvCxnSpPr>
          <p:nvPr/>
        </p:nvCxnSpPr>
        <p:spPr>
          <a:xfrm rot="16200000" flipH="1">
            <a:off x="5934499" y="2356243"/>
            <a:ext cx="293426" cy="1282890"/>
          </a:xfrm>
          <a:prstGeom prst="bent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676287" y="5713511"/>
            <a:ext cx="7893423" cy="400110"/>
          </a:xfrm>
          <a:prstGeom prst="rect">
            <a:avLst/>
          </a:prstGeom>
          <a:solidFill>
            <a:srgbClr val="225686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</a:rPr>
              <a:t>SAVING: around £750k over course of 3 years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68541" y="1086226"/>
            <a:ext cx="7308916" cy="1015663"/>
          </a:xfrm>
          <a:prstGeom prst="rect">
            <a:avLst/>
          </a:prstGeom>
          <a:solidFill>
            <a:srgbClr val="22568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solidFill>
                  <a:schemeClr val="bg1"/>
                </a:solidFill>
              </a:rPr>
              <a:t>THE VALUE OF INTEGRATION </a:t>
            </a:r>
          </a:p>
          <a:p>
            <a:pPr algn="ctr"/>
            <a:r>
              <a:rPr lang="en-GB" sz="2000" dirty="0" smtClean="0">
                <a:solidFill>
                  <a:schemeClr val="bg1"/>
                </a:solidFill>
              </a:rPr>
              <a:t>COST MODELLING, P6, WORK PACKAGE QUOTES, PROGRESS REPORTING, EARNED VALUE</a:t>
            </a:r>
          </a:p>
        </p:txBody>
      </p:sp>
      <p:sp>
        <p:nvSpPr>
          <p:cNvPr id="34" name="Flowchart: Process 33"/>
          <p:cNvSpPr/>
          <p:nvPr/>
        </p:nvSpPr>
        <p:spPr>
          <a:xfrm>
            <a:off x="7467592" y="3144401"/>
            <a:ext cx="1130489" cy="586854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System Integrator</a:t>
            </a:r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906403" y="3731255"/>
            <a:ext cx="3098609" cy="1549483"/>
            <a:chOff x="2906403" y="3731255"/>
            <a:chExt cx="3098609" cy="1549483"/>
          </a:xfrm>
        </p:grpSpPr>
        <p:cxnSp>
          <p:nvCxnSpPr>
            <p:cNvPr id="26" name="Straight Connector 25"/>
            <p:cNvCxnSpPr>
              <a:stCxn id="9" idx="2"/>
              <a:endCxn id="12" idx="0"/>
            </p:cNvCxnSpPr>
            <p:nvPr/>
          </p:nvCxnSpPr>
          <p:spPr>
            <a:xfrm>
              <a:off x="4156879" y="3740555"/>
              <a:ext cx="0" cy="16263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0" idx="2"/>
              <a:endCxn id="13" idx="0"/>
            </p:cNvCxnSpPr>
            <p:nvPr/>
          </p:nvCxnSpPr>
          <p:spPr>
            <a:xfrm>
              <a:off x="5439768" y="3731255"/>
              <a:ext cx="0" cy="17193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5"/>
            <p:cNvGrpSpPr/>
            <p:nvPr/>
          </p:nvGrpSpPr>
          <p:grpSpPr>
            <a:xfrm>
              <a:off x="2906403" y="3903186"/>
              <a:ext cx="3098609" cy="1377552"/>
              <a:chOff x="2906403" y="3903186"/>
              <a:chExt cx="3098609" cy="1377552"/>
            </a:xfrm>
          </p:grpSpPr>
          <p:sp>
            <p:nvSpPr>
              <p:cNvPr id="12" name="Flowchart: Process 11"/>
              <p:cNvSpPr/>
              <p:nvPr/>
            </p:nvSpPr>
            <p:spPr>
              <a:xfrm>
                <a:off x="3591634" y="3903186"/>
                <a:ext cx="1130489" cy="58685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/>
                  <a:t>Planner</a:t>
                </a:r>
                <a:endParaRPr lang="en-GB" dirty="0"/>
              </a:p>
            </p:txBody>
          </p:sp>
          <p:sp>
            <p:nvSpPr>
              <p:cNvPr id="13" name="Flowchart: Process 12"/>
              <p:cNvSpPr/>
              <p:nvPr/>
            </p:nvSpPr>
            <p:spPr>
              <a:xfrm>
                <a:off x="4874523" y="3903186"/>
                <a:ext cx="1130489" cy="58685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/>
                  <a:t>Cost Engineer</a:t>
                </a:r>
                <a:endParaRPr lang="en-GB" dirty="0"/>
              </a:p>
            </p:txBody>
          </p:sp>
          <p:sp>
            <p:nvSpPr>
              <p:cNvPr id="15" name="Flowchart: Process 14"/>
              <p:cNvSpPr/>
              <p:nvPr/>
            </p:nvSpPr>
            <p:spPr>
              <a:xfrm>
                <a:off x="4338378" y="4693884"/>
                <a:ext cx="1130489" cy="58685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 smtClean="0"/>
                  <a:t>ResourceModeller</a:t>
                </a:r>
                <a:endParaRPr lang="en-GB" dirty="0"/>
              </a:p>
            </p:txBody>
          </p:sp>
          <p:sp>
            <p:nvSpPr>
              <p:cNvPr id="35" name="Flowchart: Process 34"/>
              <p:cNvSpPr/>
              <p:nvPr/>
            </p:nvSpPr>
            <p:spPr>
              <a:xfrm>
                <a:off x="2906403" y="4693884"/>
                <a:ext cx="1130489" cy="58685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4</a:t>
                </a:r>
                <a:r>
                  <a:rPr lang="en-GB" dirty="0" smtClean="0"/>
                  <a:t>D Simulator</a:t>
                </a:r>
                <a:endParaRPr lang="en-GB" dirty="0"/>
              </a:p>
            </p:txBody>
          </p:sp>
          <p:cxnSp>
            <p:nvCxnSpPr>
              <p:cNvPr id="43" name="Elbow Connector 42"/>
              <p:cNvCxnSpPr>
                <a:stCxn id="35" idx="0"/>
                <a:endCxn id="12" idx="2"/>
              </p:cNvCxnSpPr>
              <p:nvPr/>
            </p:nvCxnSpPr>
            <p:spPr>
              <a:xfrm rot="5400000" flipH="1" flipV="1">
                <a:off x="3712341" y="4249347"/>
                <a:ext cx="203844" cy="685231"/>
              </a:xfrm>
              <a:prstGeom prst="bentConnector3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Elbow Connector 44"/>
              <p:cNvCxnSpPr>
                <a:stCxn id="12" idx="2"/>
                <a:endCxn id="15" idx="0"/>
              </p:cNvCxnSpPr>
              <p:nvPr/>
            </p:nvCxnSpPr>
            <p:spPr>
              <a:xfrm rot="16200000" flipH="1">
                <a:off x="4428329" y="4218590"/>
                <a:ext cx="203844" cy="746744"/>
              </a:xfrm>
              <a:prstGeom prst="bentConnector3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Flowchart: Process 46"/>
          <p:cNvSpPr/>
          <p:nvPr/>
        </p:nvSpPr>
        <p:spPr>
          <a:xfrm>
            <a:off x="2308746" y="3153701"/>
            <a:ext cx="1130489" cy="58685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Cost/5D Modeller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030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4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North Package Bid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5900"/>
            <a:ext cx="10515600" cy="4691063"/>
          </a:xfrm>
        </p:spPr>
        <p:txBody>
          <a:bodyPr/>
          <a:lstStyle/>
          <a:p>
            <a:r>
              <a:rPr lang="en-GB" dirty="0" smtClean="0"/>
              <a:t>Designed an Integrated Project Controls Architecture</a:t>
            </a:r>
          </a:p>
          <a:p>
            <a:r>
              <a:rPr lang="en-GB" dirty="0" smtClean="0"/>
              <a:t>Contributed to the responses of HS2 questions related to programme, risk, cost control, packaging and digital strategy</a:t>
            </a:r>
          </a:p>
          <a:p>
            <a:r>
              <a:rPr lang="en-GB" dirty="0" smtClean="0"/>
              <a:t>Created a test instance of the cost model for the Birmingham Spur section using </a:t>
            </a:r>
            <a:r>
              <a:rPr lang="en-GB" dirty="0" err="1" smtClean="0"/>
              <a:t>iTwo</a:t>
            </a:r>
            <a:r>
              <a:rPr lang="en-GB" dirty="0" smtClean="0"/>
              <a:t>.</a:t>
            </a:r>
          </a:p>
          <a:p>
            <a:r>
              <a:rPr lang="en-GB" dirty="0" smtClean="0"/>
              <a:t>We obtained permission from RIB to use </a:t>
            </a:r>
            <a:r>
              <a:rPr lang="en-GB" dirty="0" err="1" smtClean="0"/>
              <a:t>iTwo</a:t>
            </a:r>
            <a:r>
              <a:rPr lang="en-GB" dirty="0" smtClean="0"/>
              <a:t> at no additional cost for Fusion.</a:t>
            </a:r>
          </a:p>
          <a:p>
            <a:r>
              <a:rPr lang="en-GB" dirty="0" smtClean="0"/>
              <a:t>Integrated the cost model to Primavera</a:t>
            </a:r>
          </a:p>
          <a:p>
            <a:r>
              <a:rPr lang="en-GB" dirty="0" smtClean="0"/>
              <a:t>Produced a cost and resource loaded schedule</a:t>
            </a:r>
          </a:p>
          <a:p>
            <a:r>
              <a:rPr lang="en-GB" dirty="0" smtClean="0"/>
              <a:t>Generated several histograms for resources</a:t>
            </a:r>
          </a:p>
        </p:txBody>
      </p:sp>
    </p:spTree>
    <p:extLst>
      <p:ext uri="{BB962C8B-B14F-4D97-AF65-F5344CB8AC3E}">
        <p14:creationId xmlns:p14="http://schemas.microsoft.com/office/powerpoint/2010/main" val="125730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North Section - Outcomes</a:t>
            </a:r>
            <a:endParaRPr lang="en-GB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19" y="1659988"/>
            <a:ext cx="5509358" cy="40685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078" y="1659988"/>
            <a:ext cx="6274190" cy="23633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078" y="4023359"/>
            <a:ext cx="6274190" cy="17052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399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Central Enabling Works Bid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Central Enabling Works</a:t>
            </a:r>
          </a:p>
          <a:p>
            <a:r>
              <a:rPr lang="en-GB" dirty="0" smtClean="0"/>
              <a:t>In addition to the works achieved in the North bid:</a:t>
            </a:r>
          </a:p>
          <a:p>
            <a:r>
              <a:rPr lang="en-GB" dirty="0" smtClean="0"/>
              <a:t>We programmed a custom script to import all 4,000 activities to the cost model. (over 70% reduction in manual data handling)</a:t>
            </a:r>
          </a:p>
          <a:p>
            <a:r>
              <a:rPr lang="en-GB" dirty="0" smtClean="0"/>
              <a:t>Worked with the estimation team to improve estimation results</a:t>
            </a:r>
          </a:p>
          <a:p>
            <a:r>
              <a:rPr lang="en-GB" dirty="0" smtClean="0"/>
              <a:t>Generated a detailed schedule (4,600 activities) with cost, resource and logically linked</a:t>
            </a:r>
          </a:p>
          <a:p>
            <a:r>
              <a:rPr lang="en-GB" dirty="0" smtClean="0"/>
              <a:t>Produced manpower histograms and cash flow curves for the whole scope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818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Central Model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90" y="1158949"/>
            <a:ext cx="4539511" cy="26158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966" r="50428" b="42266"/>
          <a:stretch/>
        </p:blipFill>
        <p:spPr>
          <a:xfrm>
            <a:off x="5891461" y="1158949"/>
            <a:ext cx="4624139" cy="26158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5689" y="3774801"/>
            <a:ext cx="4539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Used Spreadsheet of 4,000 activities with out developed script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5686250" y="3774801"/>
            <a:ext cx="5071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Produced a Cost Model reflection of packaging strategy and estimation data inputs.</a:t>
            </a:r>
            <a:endParaRPr lang="en-GB" dirty="0"/>
          </a:p>
        </p:txBody>
      </p:sp>
      <p:sp>
        <p:nvSpPr>
          <p:cNvPr id="8" name="Right Arrow 7"/>
          <p:cNvSpPr/>
          <p:nvPr/>
        </p:nvSpPr>
        <p:spPr>
          <a:xfrm>
            <a:off x="4728592" y="2340367"/>
            <a:ext cx="1209822" cy="4783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461" y="4405377"/>
            <a:ext cx="4624139" cy="2360915"/>
          </a:xfrm>
          <a:prstGeom prst="rect">
            <a:avLst/>
          </a:prstGeom>
        </p:spPr>
      </p:pic>
      <p:sp>
        <p:nvSpPr>
          <p:cNvPr id="10" name="Curved Left Arrow 9"/>
          <p:cNvSpPr/>
          <p:nvPr/>
        </p:nvSpPr>
        <p:spPr>
          <a:xfrm>
            <a:off x="10515600" y="2818669"/>
            <a:ext cx="710418" cy="228790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07" y="4423073"/>
            <a:ext cx="4476750" cy="2220595"/>
          </a:xfrm>
          <a:prstGeom prst="rect">
            <a:avLst/>
          </a:prstGeom>
          <a:noFill/>
        </p:spPr>
      </p:pic>
      <p:sp>
        <p:nvSpPr>
          <p:cNvPr id="14" name="Left Arrow 13"/>
          <p:cNvSpPr/>
          <p:nvPr/>
        </p:nvSpPr>
        <p:spPr>
          <a:xfrm>
            <a:off x="4586738" y="5293641"/>
            <a:ext cx="1342123" cy="6147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94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10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South Enabling </a:t>
            </a:r>
            <a:r>
              <a:rPr lang="en-GB" dirty="0"/>
              <a:t>Works Bid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6133"/>
            <a:ext cx="10515600" cy="4594225"/>
          </a:xfrm>
        </p:spPr>
        <p:txBody>
          <a:bodyPr/>
          <a:lstStyle/>
          <a:p>
            <a:r>
              <a:rPr lang="en-GB" dirty="0" smtClean="0"/>
              <a:t>We did all works as achieved in North and Central and added the following:</a:t>
            </a:r>
          </a:p>
          <a:p>
            <a:r>
              <a:rPr lang="en-GB" dirty="0" smtClean="0"/>
              <a:t>In the south section we enhanced the cost model design to achieve better estimation outputs as well as performance</a:t>
            </a:r>
          </a:p>
          <a:p>
            <a:r>
              <a:rPr lang="en-GB" dirty="0" smtClean="0"/>
              <a:t>Designed a reporting dashboard that will be beneficial for progress monitoring</a:t>
            </a:r>
          </a:p>
          <a:p>
            <a:r>
              <a:rPr lang="en-GB" dirty="0" smtClean="0"/>
              <a:t>Categorised risk level for each activity</a:t>
            </a:r>
          </a:p>
          <a:p>
            <a:r>
              <a:rPr lang="en-GB" dirty="0" smtClean="0"/>
              <a:t>Contributed to the digital information strategy</a:t>
            </a:r>
          </a:p>
          <a:p>
            <a:r>
              <a:rPr lang="en-GB" dirty="0" smtClean="0"/>
              <a:t>Implemented an interactive dashboard that does data mining and visualisation</a:t>
            </a:r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029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Reporting Dashboard Design &amp; Implementation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77" y="1047596"/>
            <a:ext cx="11449318" cy="509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4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Opportunities for Preparation Period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65" y="1488000"/>
            <a:ext cx="10515600" cy="4351338"/>
          </a:xfrm>
        </p:spPr>
        <p:txBody>
          <a:bodyPr/>
          <a:lstStyle/>
          <a:p>
            <a:r>
              <a:rPr lang="en-GB" dirty="0" smtClean="0"/>
              <a:t>Prepare Project Controls Plans, Procedures, and Processes in compliance with WI.</a:t>
            </a:r>
          </a:p>
          <a:p>
            <a:r>
              <a:rPr lang="en-GB" dirty="0" smtClean="0"/>
              <a:t>Define data structure guidelines and manuals for Project Controls Systems and interfaces with other disciplines.</a:t>
            </a:r>
          </a:p>
          <a:p>
            <a:r>
              <a:rPr lang="en-GB" dirty="0" smtClean="0"/>
              <a:t>Design workflows for programme, cost, change, risk, and reporting</a:t>
            </a:r>
          </a:p>
          <a:p>
            <a:r>
              <a:rPr lang="en-GB" dirty="0" smtClean="0"/>
              <a:t>Design the required IT infrastructure to host systems</a:t>
            </a:r>
          </a:p>
          <a:p>
            <a:r>
              <a:rPr lang="en-GB" dirty="0" smtClean="0"/>
              <a:t>Identify required data by stakeholders to ensure they are captured in the reporting and within the data warehouses.</a:t>
            </a:r>
          </a:p>
          <a:p>
            <a:r>
              <a:rPr lang="en-GB" dirty="0" smtClean="0"/>
              <a:t>Finalise software selection and negotiate with vendors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912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357778"/>
            <a:ext cx="10515600" cy="1150408"/>
          </a:xfrm>
        </p:spPr>
        <p:txBody>
          <a:bodyPr/>
          <a:lstStyle/>
          <a:p>
            <a:r>
              <a:rPr lang="en-GB" sz="2800" b="1" dirty="0">
                <a:solidFill>
                  <a:schemeClr val="bg1"/>
                </a:solidFill>
              </a:rPr>
              <a:t>LogiKal Projects – Performance Management Specialist</a:t>
            </a:r>
            <a:endParaRPr lang="en-GB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1740373"/>
            <a:ext cx="3990109" cy="507711"/>
          </a:xfrm>
          <a:prstGeom prst="rect">
            <a:avLst/>
          </a:prstGeom>
          <a:solidFill>
            <a:srgbClr val="4457A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>
                <a:solidFill>
                  <a:schemeClr val="bg1"/>
                </a:solidFill>
              </a:rPr>
              <a:t>Overview</a:t>
            </a:r>
            <a:endParaRPr lang="en-GB" sz="2000" b="1" dirty="0">
              <a:solidFill>
                <a:schemeClr val="bg1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834245" y="1737945"/>
            <a:ext cx="8357755" cy="507711"/>
          </a:xfrm>
          <a:prstGeom prst="rect">
            <a:avLst/>
          </a:prstGeom>
          <a:solidFill>
            <a:srgbClr val="4457A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000" b="1" dirty="0" smtClean="0">
                <a:solidFill>
                  <a:schemeClr val="bg1"/>
                </a:solidFill>
              </a:rPr>
              <a:t>Global Reach</a:t>
            </a:r>
            <a:endParaRPr lang="en-GB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211679"/>
            <a:ext cx="352829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77800">
              <a:lnSpc>
                <a:spcPct val="150000"/>
              </a:lnSpc>
              <a:buFont typeface="Arial" pitchFamily="34" charset="0"/>
              <a:buChar char="•"/>
            </a:pPr>
            <a:r>
              <a:rPr lang="en-AU" dirty="0" smtClean="0">
                <a:solidFill>
                  <a:srgbClr val="4457A6"/>
                </a:solidFill>
                <a:latin typeface="+mj-lt"/>
              </a:rPr>
              <a:t>Established in 2002</a:t>
            </a:r>
          </a:p>
          <a:p>
            <a:pPr indent="177800">
              <a:lnSpc>
                <a:spcPct val="150000"/>
              </a:lnSpc>
              <a:buFont typeface="Arial" pitchFamily="34" charset="0"/>
              <a:buChar char="•"/>
            </a:pPr>
            <a:r>
              <a:rPr lang="en-AU" dirty="0" smtClean="0">
                <a:solidFill>
                  <a:srgbClr val="4457A6"/>
                </a:solidFill>
                <a:latin typeface="+mj-lt"/>
              </a:rPr>
              <a:t>90</a:t>
            </a:r>
            <a:r>
              <a:rPr lang="en-AU" baseline="0" dirty="0" smtClean="0">
                <a:solidFill>
                  <a:srgbClr val="4457A6"/>
                </a:solidFill>
                <a:latin typeface="+mj-lt"/>
              </a:rPr>
              <a:t> </a:t>
            </a:r>
            <a:r>
              <a:rPr lang="en-AU" dirty="0" smtClean="0">
                <a:solidFill>
                  <a:srgbClr val="4457A6"/>
                </a:solidFill>
                <a:latin typeface="+mj-lt"/>
              </a:rPr>
              <a:t>consultants worldwide</a:t>
            </a:r>
          </a:p>
          <a:p>
            <a:pPr indent="177800">
              <a:lnSpc>
                <a:spcPct val="150000"/>
              </a:lnSpc>
              <a:buFont typeface="Arial" pitchFamily="34" charset="0"/>
              <a:buChar char="•"/>
            </a:pPr>
            <a:r>
              <a:rPr lang="en-GB" dirty="0" smtClean="0">
                <a:solidFill>
                  <a:srgbClr val="4457A6"/>
                </a:solidFill>
                <a:latin typeface="+mj-lt"/>
              </a:rPr>
              <a:t>Dedicated to excellence in  </a:t>
            </a:r>
            <a:r>
              <a:rPr lang="fr-FR" dirty="0">
                <a:solidFill>
                  <a:srgbClr val="4457A6"/>
                </a:solidFill>
                <a:latin typeface="+mj-lt"/>
              </a:rPr>
              <a:t>performance management </a:t>
            </a:r>
            <a:r>
              <a:rPr lang="fr-FR" dirty="0" smtClean="0">
                <a:solidFill>
                  <a:srgbClr val="4457A6"/>
                </a:solidFill>
                <a:latin typeface="+mj-lt"/>
              </a:rPr>
              <a:t>through </a:t>
            </a:r>
            <a:r>
              <a:rPr lang="fr-FR" dirty="0">
                <a:solidFill>
                  <a:srgbClr val="4457A6"/>
                </a:solidFill>
                <a:latin typeface="+mj-lt"/>
              </a:rPr>
              <a:t>the application </a:t>
            </a:r>
            <a:r>
              <a:rPr lang="fr-FR" dirty="0" smtClean="0">
                <a:solidFill>
                  <a:srgbClr val="4457A6"/>
                </a:solidFill>
                <a:latin typeface="+mj-lt"/>
              </a:rPr>
              <a:t>of project </a:t>
            </a:r>
            <a:r>
              <a:rPr lang="fr-FR" dirty="0">
                <a:solidFill>
                  <a:srgbClr val="4457A6"/>
                </a:solidFill>
                <a:latin typeface="+mj-lt"/>
              </a:rPr>
              <a:t>controls</a:t>
            </a:r>
            <a:r>
              <a:rPr lang="fr-FR" dirty="0">
                <a:solidFill>
                  <a:schemeClr val="bg1"/>
                </a:solidFill>
                <a:latin typeface="+mj-lt"/>
              </a:rPr>
              <a:t>.</a:t>
            </a:r>
            <a:endParaRPr lang="en-AU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82183" y="2218030"/>
            <a:ext cx="350981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77800" algn="r">
              <a:lnSpc>
                <a:spcPct val="150000"/>
              </a:lnSpc>
              <a:buFont typeface="Arial" pitchFamily="34" charset="0"/>
              <a:buChar char="•"/>
            </a:pPr>
            <a:r>
              <a:rPr lang="en-AU" dirty="0" smtClean="0">
                <a:solidFill>
                  <a:srgbClr val="4457A6"/>
                </a:solidFill>
                <a:latin typeface="+mj-lt"/>
              </a:rPr>
              <a:t>Offices in UK, Hong Kong, Perth, Sydney &amp; Brisbane. </a:t>
            </a:r>
          </a:p>
          <a:p>
            <a:pPr indent="177800" algn="r">
              <a:lnSpc>
                <a:spcPct val="150000"/>
              </a:lnSpc>
              <a:buFont typeface="Arial" pitchFamily="34" charset="0"/>
              <a:buChar char="•"/>
            </a:pPr>
            <a:r>
              <a:rPr lang="en-AU" dirty="0" smtClean="0">
                <a:solidFill>
                  <a:srgbClr val="4457A6"/>
                </a:solidFill>
                <a:latin typeface="+mj-lt"/>
              </a:rPr>
              <a:t>Projects covered globally</a:t>
            </a:r>
          </a:p>
          <a:p>
            <a:pPr indent="177800" algn="r">
              <a:lnSpc>
                <a:spcPct val="150000"/>
              </a:lnSpc>
              <a:buFont typeface="Arial" pitchFamily="34" charset="0"/>
              <a:buChar char="•"/>
            </a:pPr>
            <a:r>
              <a:rPr lang="en-AU" dirty="0" smtClean="0">
                <a:solidFill>
                  <a:srgbClr val="4457A6"/>
                </a:solidFill>
                <a:latin typeface="+mj-lt"/>
              </a:rPr>
              <a:t>Consultants available in every time zone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360873"/>
            <a:ext cx="12192000" cy="14928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5088641"/>
            <a:ext cx="12192000" cy="507711"/>
          </a:xfrm>
          <a:prstGeom prst="rect">
            <a:avLst/>
          </a:prstGeom>
          <a:solidFill>
            <a:srgbClr val="4457A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>
                <a:solidFill>
                  <a:schemeClr val="bg1"/>
                </a:solidFill>
              </a:rPr>
              <a:t>LogiKal Partners</a:t>
            </a:r>
            <a:endParaRPr lang="en-GB" sz="2000" b="1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49" y="5955740"/>
            <a:ext cx="1373911" cy="6184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287" y="5868584"/>
            <a:ext cx="792794" cy="7927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1122" y="6128258"/>
            <a:ext cx="1594908" cy="39083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015" y="6087298"/>
            <a:ext cx="1832837" cy="4727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5354" y="5955740"/>
            <a:ext cx="1167825" cy="863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5206" y="5764518"/>
            <a:ext cx="1219200" cy="952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8421" y="6074597"/>
            <a:ext cx="1459781" cy="444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23982" y="5764518"/>
            <a:ext cx="1468018" cy="82576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624" y="1007688"/>
            <a:ext cx="5488751" cy="388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3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Main Works Opportunities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4783"/>
            <a:ext cx="10515600" cy="4748922"/>
          </a:xfrm>
        </p:spPr>
        <p:txBody>
          <a:bodyPr/>
          <a:lstStyle/>
          <a:p>
            <a:r>
              <a:rPr lang="en-GB" dirty="0" smtClean="0"/>
              <a:t>Produce BIM related output such as 4D and 5D models with time-related clash detection functionality.</a:t>
            </a:r>
          </a:p>
          <a:p>
            <a:r>
              <a:rPr lang="en-GB" dirty="0" smtClean="0"/>
              <a:t>Design data structures, capturing and reporting system that integrates with project controls systems</a:t>
            </a:r>
          </a:p>
          <a:p>
            <a:r>
              <a:rPr lang="en-GB" dirty="0" smtClean="0"/>
              <a:t>Investigate further opportunities for integrating information of other disciplines such as HSE, Quality, Construction, Commercial</a:t>
            </a:r>
          </a:p>
          <a:p>
            <a:r>
              <a:rPr lang="en-GB" dirty="0" smtClean="0"/>
              <a:t>Defining a RACI matrix for the project</a:t>
            </a:r>
          </a:p>
          <a:p>
            <a:r>
              <a:rPr lang="en-GB" dirty="0" smtClean="0"/>
              <a:t>Strategy for exploiting data by applying world class techniques for data analytics</a:t>
            </a:r>
          </a:p>
          <a:p>
            <a:r>
              <a:rPr lang="en-GB" dirty="0" smtClean="0"/>
              <a:t>Implementing virtual reality (VR) to visualise design on the go.</a:t>
            </a:r>
          </a:p>
        </p:txBody>
      </p:sp>
    </p:spTree>
    <p:extLst>
      <p:ext uri="{BB962C8B-B14F-4D97-AF65-F5344CB8AC3E}">
        <p14:creationId xmlns:p14="http://schemas.microsoft.com/office/powerpoint/2010/main" val="89165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title"/>
          </p:nvPr>
        </p:nvSpPr>
        <p:spPr>
          <a:xfrm>
            <a:off x="194733" y="448732"/>
            <a:ext cx="10515601" cy="372535"/>
          </a:xfrm>
          <a:prstGeom prst="rect">
            <a:avLst/>
          </a:prstGeom>
        </p:spPr>
        <p:txBody>
          <a:bodyPr/>
          <a:lstStyle>
            <a:lvl1pPr defTabSz="594359">
              <a:defRPr sz="1819"/>
            </a:lvl1pPr>
          </a:lstStyle>
          <a:p>
            <a:r>
              <a:rPr sz="2800" dirty="0" smtClean="0">
                <a:solidFill>
                  <a:schemeClr val="bg1"/>
                </a:solidFill>
              </a:rPr>
              <a:t>VR</a:t>
            </a:r>
            <a:r>
              <a:rPr dirty="0" smtClean="0"/>
              <a:t> </a:t>
            </a:r>
            <a:r>
              <a:rPr sz="2800" dirty="0">
                <a:solidFill>
                  <a:schemeClr val="bg1"/>
                </a:solidFill>
              </a:rPr>
              <a:t>IMPLEMETATION</a:t>
            </a:r>
          </a:p>
        </p:txBody>
      </p:sp>
      <p:pic>
        <p:nvPicPr>
          <p:cNvPr id="8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366" y="1563735"/>
            <a:ext cx="10667268" cy="1777879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Shape 85"/>
          <p:cNvSpPr/>
          <p:nvPr/>
        </p:nvSpPr>
        <p:spPr>
          <a:xfrm>
            <a:off x="698925" y="3390515"/>
            <a:ext cx="3837507" cy="301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defRPr b="1"/>
            </a:pPr>
            <a:r>
              <a:rPr dirty="0"/>
              <a:t>Process </a:t>
            </a:r>
          </a:p>
          <a:p>
            <a:pPr defTabSz="457200">
              <a:defRPr sz="1400"/>
            </a:pPr>
            <a:r>
              <a:rPr dirty="0"/>
              <a:t>360 degree rendered images direct from the model</a:t>
            </a:r>
          </a:p>
          <a:p>
            <a:pPr marL="342900" indent="-342900" defTabSz="457200">
              <a:defRPr sz="1200"/>
            </a:pPr>
            <a:endParaRPr dirty="0"/>
          </a:p>
          <a:p>
            <a:pPr defTabSz="457200">
              <a:defRPr b="1"/>
            </a:pPr>
            <a:r>
              <a:rPr dirty="0"/>
              <a:t>Benefits  </a:t>
            </a:r>
          </a:p>
          <a:p>
            <a:pPr marL="120315" indent="-120315" defTabSz="457200">
              <a:buSzPct val="100000"/>
              <a:buChar char="-"/>
              <a:defRPr sz="1400"/>
            </a:pPr>
            <a:r>
              <a:rPr dirty="0"/>
              <a:t>No additional software</a:t>
            </a:r>
          </a:p>
          <a:p>
            <a:pPr marL="120315" indent="-120315" defTabSz="457200">
              <a:buSzPct val="100000"/>
              <a:buChar char="-"/>
              <a:defRPr sz="1400"/>
            </a:pPr>
            <a:r>
              <a:rPr dirty="0"/>
              <a:t>Mobile</a:t>
            </a:r>
          </a:p>
          <a:p>
            <a:pPr marL="120315" indent="-120315" defTabSz="457200">
              <a:buSzPct val="100000"/>
              <a:buChar char="-"/>
              <a:defRPr sz="1400"/>
            </a:pPr>
            <a:r>
              <a:rPr dirty="0"/>
              <a:t>Cost effective process</a:t>
            </a:r>
          </a:p>
          <a:p>
            <a:pPr marL="120315" indent="-120315" defTabSz="457200">
              <a:buSzPct val="100000"/>
              <a:buChar char="-"/>
              <a:defRPr sz="1400"/>
            </a:pPr>
            <a:r>
              <a:rPr dirty="0"/>
              <a:t>Quick turnaround (cloud processing)</a:t>
            </a:r>
          </a:p>
          <a:p>
            <a:pPr marL="171450" indent="-171450" defTabSz="457200">
              <a:defRPr sz="1200"/>
            </a:pPr>
            <a:endParaRPr dirty="0"/>
          </a:p>
          <a:p>
            <a:pPr marL="171450" indent="-171450" defTabSz="457200"/>
            <a:r>
              <a:rPr b="1" dirty="0"/>
              <a:t>Flexible</a:t>
            </a:r>
            <a:r>
              <a:rPr dirty="0"/>
              <a:t> </a:t>
            </a:r>
          </a:p>
          <a:p>
            <a:pPr marL="120315" indent="-120315" defTabSz="457200">
              <a:buSzPct val="100000"/>
              <a:buChar char="-"/>
              <a:defRPr sz="1400"/>
            </a:pPr>
            <a:r>
              <a:rPr dirty="0"/>
              <a:t>Smart Phone</a:t>
            </a:r>
          </a:p>
          <a:p>
            <a:pPr marL="120315" indent="-120315" defTabSz="457200">
              <a:buSzPct val="100000"/>
              <a:buChar char="-"/>
              <a:defRPr sz="1400"/>
            </a:pPr>
            <a:r>
              <a:rPr dirty="0"/>
              <a:t>Tablet</a:t>
            </a:r>
          </a:p>
          <a:p>
            <a:pPr marL="120315" indent="-120315" defTabSz="457200">
              <a:buSzPct val="100000"/>
              <a:buChar char="-"/>
              <a:defRPr sz="1400"/>
            </a:pPr>
            <a:r>
              <a:rPr dirty="0"/>
              <a:t>Desktop </a:t>
            </a:r>
          </a:p>
        </p:txBody>
      </p:sp>
      <p:pic>
        <p:nvPicPr>
          <p:cNvPr id="86" name="qrcod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14923" y="3390515"/>
            <a:ext cx="2926259" cy="2926260"/>
          </a:xfrm>
          <a:prstGeom prst="rect">
            <a:avLst/>
          </a:prstGeom>
          <a:ln w="12700">
            <a:miter lim="400000"/>
          </a:ln>
        </p:spPr>
      </p:pic>
      <p:pic>
        <p:nvPicPr>
          <p:cNvPr id="87" name="qrcode-2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86821" y="3390515"/>
            <a:ext cx="2926059" cy="2926059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Shape 88"/>
          <p:cNvSpPr/>
          <p:nvPr/>
        </p:nvSpPr>
        <p:spPr>
          <a:xfrm>
            <a:off x="5709933" y="6365676"/>
            <a:ext cx="153623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Entrance Lobby</a:t>
            </a:r>
          </a:p>
        </p:txBody>
      </p:sp>
      <p:sp>
        <p:nvSpPr>
          <p:cNvPr id="89" name="Shape 89"/>
          <p:cNvSpPr/>
          <p:nvPr/>
        </p:nvSpPr>
        <p:spPr>
          <a:xfrm>
            <a:off x="9432307" y="6365676"/>
            <a:ext cx="123508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Chemo Bays</a:t>
            </a:r>
          </a:p>
        </p:txBody>
      </p:sp>
    </p:spTree>
    <p:extLst>
      <p:ext uri="{BB962C8B-B14F-4D97-AF65-F5344CB8AC3E}">
        <p14:creationId xmlns:p14="http://schemas.microsoft.com/office/powerpoint/2010/main" val="20600428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LogiKal</a:t>
            </a:r>
            <a:r>
              <a:rPr lang="en-GB" dirty="0" smtClean="0"/>
              <a:t> Added Value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4782"/>
            <a:ext cx="10515600" cy="5140259"/>
          </a:xfrm>
        </p:spPr>
        <p:txBody>
          <a:bodyPr/>
          <a:lstStyle/>
          <a:p>
            <a:r>
              <a:rPr lang="en-GB" dirty="0" smtClean="0"/>
              <a:t>Support by highly competitive and trained resources in all aspects of project controls.</a:t>
            </a:r>
          </a:p>
          <a:p>
            <a:r>
              <a:rPr lang="en-GB" dirty="0" smtClean="0"/>
              <a:t>Systems analysis and design to optimise the project controls process and maximise the added value to Fusion and the Client.</a:t>
            </a:r>
          </a:p>
          <a:p>
            <a:r>
              <a:rPr lang="en-GB" dirty="0" smtClean="0"/>
              <a:t>Excellent relationships and partnerships with technology vendors.</a:t>
            </a:r>
          </a:p>
          <a:p>
            <a:r>
              <a:rPr lang="en-GB" dirty="0" smtClean="0"/>
              <a:t>Upskilling of suppliers by the structured training programmes.</a:t>
            </a:r>
          </a:p>
          <a:p>
            <a:r>
              <a:rPr lang="en-GB" dirty="0" smtClean="0"/>
              <a:t>Customised solutions to fit the business and differentiate Fusion from competitors during the bid.</a:t>
            </a:r>
          </a:p>
          <a:p>
            <a:r>
              <a:rPr lang="en-GB" dirty="0" smtClean="0"/>
              <a:t>Integration of </a:t>
            </a:r>
            <a:r>
              <a:rPr lang="en-GB" dirty="0"/>
              <a:t>Project Controls data with BIM </a:t>
            </a:r>
            <a:endParaRPr lang="en-GB" dirty="0" smtClean="0"/>
          </a:p>
          <a:p>
            <a:r>
              <a:rPr lang="en-GB" dirty="0" smtClean="0"/>
              <a:t>Maintained database for project information useful for benchmarking in future projects.</a:t>
            </a:r>
          </a:p>
        </p:txBody>
      </p:sp>
    </p:spTree>
    <p:extLst>
      <p:ext uri="{BB962C8B-B14F-4D97-AF65-F5344CB8AC3E}">
        <p14:creationId xmlns:p14="http://schemas.microsoft.com/office/powerpoint/2010/main" val="149571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 You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6854" y="1825625"/>
            <a:ext cx="10766946" cy="4351338"/>
          </a:xfrm>
        </p:spPr>
        <p:txBody>
          <a:bodyPr/>
          <a:lstStyle/>
          <a:p>
            <a:pPr marL="0" indent="0" algn="ctr">
              <a:buNone/>
            </a:pPr>
            <a:endParaRPr lang="en-GB" sz="6000" dirty="0" smtClean="0"/>
          </a:p>
          <a:p>
            <a:pPr marL="0" indent="0" algn="ctr">
              <a:buNone/>
            </a:pPr>
            <a:r>
              <a:rPr lang="en-GB" sz="6000" dirty="0" smtClean="0"/>
              <a:t>Thank you</a:t>
            </a:r>
          </a:p>
          <a:p>
            <a:pPr marL="0" indent="0" algn="ctr">
              <a:buNone/>
            </a:pPr>
            <a:r>
              <a:rPr lang="en-GB" sz="6000" dirty="0" smtClean="0"/>
              <a:t>Question?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93499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3661" y="328605"/>
            <a:ext cx="38472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+mj-lt"/>
              </a:rPr>
              <a:t>Who are LogiKal Projects?</a:t>
            </a:r>
            <a:endParaRPr lang="en-GB" sz="2800" dirty="0">
              <a:latin typeface="+mj-lt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9189" y="1721716"/>
            <a:ext cx="5181600" cy="30996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4457A6"/>
                </a:solidFill>
                <a:latin typeface="+mj-lt"/>
                <a:cs typeface="Arial" panose="020B0604020202020204" pitchFamily="34" charset="0"/>
              </a:rPr>
              <a:t>Supporting clients with the establishment and delivery of world class project performance management</a:t>
            </a:r>
          </a:p>
          <a:p>
            <a:pPr algn="l"/>
            <a:endParaRPr lang="en-GB" sz="2000" dirty="0" smtClean="0">
              <a:solidFill>
                <a:srgbClr val="4457A6"/>
              </a:solidFill>
              <a:latin typeface="+mj-lt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4457A6"/>
                </a:solidFill>
                <a:latin typeface="+mj-lt"/>
                <a:cs typeface="Arial" panose="020B0604020202020204" pitchFamily="34" charset="0"/>
              </a:rPr>
              <a:t>Supporting overall client solutions through the 3 pillars of – People, Process &amp; Systems</a:t>
            </a:r>
          </a:p>
          <a:p>
            <a:endParaRPr lang="en-GB" sz="1800" dirty="0" smtClean="0">
              <a:solidFill>
                <a:srgbClr val="4457A6"/>
              </a:solidFill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6163573" y="1721716"/>
            <a:ext cx="5181600" cy="299575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 smtClean="0">
                <a:solidFill>
                  <a:srgbClr val="4457A6"/>
                </a:solidFill>
                <a:latin typeface="+mj-lt"/>
              </a:rPr>
              <a:t>Working with major client, contractor and consulting organisations.</a:t>
            </a:r>
          </a:p>
          <a:p>
            <a:pPr marL="0" indent="0">
              <a:buNone/>
            </a:pPr>
            <a:endParaRPr lang="en-US" sz="2000" dirty="0" smtClean="0">
              <a:solidFill>
                <a:srgbClr val="4457A6"/>
              </a:solidFill>
              <a:latin typeface="+mj-lt"/>
            </a:endParaRPr>
          </a:p>
          <a:p>
            <a:r>
              <a:rPr lang="en-GB" sz="2000" dirty="0" smtClean="0">
                <a:solidFill>
                  <a:srgbClr val="4457A6"/>
                </a:solidFill>
                <a:latin typeface="+mj-lt"/>
              </a:rPr>
              <a:t>Working across a range of industries (rail, oil and gas, roads, power, utilities, airports, mining, water and defence).</a:t>
            </a:r>
            <a:endParaRPr lang="en-GB" sz="2000" dirty="0">
              <a:solidFill>
                <a:srgbClr val="4457A6"/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23" y="5143623"/>
            <a:ext cx="1744124" cy="13080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96"/>
          <a:stretch/>
        </p:blipFill>
        <p:spPr>
          <a:xfrm>
            <a:off x="2181525" y="5120724"/>
            <a:ext cx="1846452" cy="13195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7" t="-1557" r="17151" b="1557"/>
          <a:stretch/>
        </p:blipFill>
        <p:spPr>
          <a:xfrm>
            <a:off x="4199241" y="5108217"/>
            <a:ext cx="1876030" cy="13350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98"/>
          <a:stretch/>
        </p:blipFill>
        <p:spPr>
          <a:xfrm>
            <a:off x="6246535" y="5132173"/>
            <a:ext cx="1828743" cy="13080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1"/>
          <a:stretch/>
        </p:blipFill>
        <p:spPr>
          <a:xfrm>
            <a:off x="8246542" y="5132174"/>
            <a:ext cx="1750283" cy="13080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0"/>
          <a:stretch/>
        </p:blipFill>
        <p:spPr>
          <a:xfrm>
            <a:off x="10168089" y="5108217"/>
            <a:ext cx="1849582" cy="13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2244" y="363112"/>
            <a:ext cx="44955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+mj-lt"/>
              </a:rPr>
              <a:t>LogiKal Projects – Our Services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6883" y="1623639"/>
            <a:ext cx="2689366" cy="28315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4457A6"/>
                </a:solidFill>
                <a:latin typeface="+mj-lt"/>
              </a:rPr>
              <a:t>Transitional &amp; Operational</a:t>
            </a:r>
          </a:p>
          <a:p>
            <a:endParaRPr lang="en-GB" sz="1600" dirty="0" smtClean="0"/>
          </a:p>
          <a:p>
            <a:endParaRPr lang="en-GB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457A6"/>
                </a:solidFill>
                <a:latin typeface="+mj-lt"/>
              </a:rPr>
              <a:t>Planning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457A6"/>
                </a:solidFill>
                <a:latin typeface="+mj-lt"/>
              </a:rPr>
              <a:t>Cost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457A6"/>
                </a:solidFill>
                <a:latin typeface="+mj-lt"/>
              </a:rPr>
              <a:t>Risk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457A6"/>
                </a:solidFill>
                <a:latin typeface="+mj-lt"/>
              </a:rPr>
              <a:t>Change Management</a:t>
            </a:r>
          </a:p>
          <a:p>
            <a:endParaRPr lang="en-GB" sz="1600" dirty="0" smtClean="0"/>
          </a:p>
          <a:p>
            <a:endParaRPr lang="en-GB" sz="1600" dirty="0" smtClean="0"/>
          </a:p>
          <a:p>
            <a:endParaRPr lang="en-GB" sz="1600" dirty="0" smtClean="0"/>
          </a:p>
          <a:p>
            <a:endParaRPr lang="en-GB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3466298" y="1643092"/>
            <a:ext cx="2530763" cy="28315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4457A6"/>
                </a:solidFill>
                <a:latin typeface="+mj-lt"/>
              </a:rPr>
              <a:t>Consulting Services</a:t>
            </a:r>
          </a:p>
          <a:p>
            <a:endParaRPr lang="en-GB" sz="1600" dirty="0"/>
          </a:p>
          <a:p>
            <a:endParaRPr lang="en-GB" sz="1600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457A6"/>
                </a:solidFill>
                <a:latin typeface="+mj-lt"/>
              </a:rPr>
              <a:t>Maturity Assessments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457A6"/>
                </a:solidFill>
                <a:latin typeface="+mj-lt"/>
              </a:rPr>
              <a:t>Capability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457A6"/>
                </a:solidFill>
                <a:latin typeface="+mj-lt"/>
              </a:rPr>
              <a:t>PMO Design and Set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457A6"/>
                </a:solidFill>
                <a:latin typeface="+mj-lt"/>
              </a:rPr>
              <a:t>Gateway Assurance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457A6"/>
                </a:solidFill>
                <a:latin typeface="+mj-lt"/>
              </a:rPr>
              <a:t>BIM for Project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6237430" y="1643092"/>
            <a:ext cx="2530763" cy="35702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4457A6"/>
                </a:solidFill>
                <a:latin typeface="+mj-lt"/>
              </a:rPr>
              <a:t>Technology Solutions</a:t>
            </a:r>
          </a:p>
          <a:p>
            <a:endParaRPr lang="en-GB" sz="1600" dirty="0"/>
          </a:p>
          <a:p>
            <a:endParaRPr lang="en-GB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457A6"/>
                </a:solidFill>
                <a:latin typeface="+mj-lt"/>
              </a:rPr>
              <a:t>Integrated Project controls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457A6"/>
                </a:solidFill>
                <a:latin typeface="+mj-lt"/>
              </a:rPr>
              <a:t>Data Analytics and Dashboard Reporting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457A6"/>
                </a:solidFill>
                <a:latin typeface="+mj-lt"/>
              </a:rPr>
              <a:t>Solution design installation and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 smtClean="0"/>
          </a:p>
          <a:p>
            <a:endParaRPr lang="en-GB" sz="1600" dirty="0" smtClean="0"/>
          </a:p>
          <a:p>
            <a:endParaRPr lang="en-GB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9008562" y="1643092"/>
            <a:ext cx="2530763" cy="20928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4457A6"/>
                </a:solidFill>
                <a:latin typeface="+mj-lt"/>
              </a:rPr>
              <a:t>Training Solutions</a:t>
            </a:r>
          </a:p>
          <a:p>
            <a:endParaRPr lang="en-GB" sz="1600" dirty="0"/>
          </a:p>
          <a:p>
            <a:endParaRPr lang="en-GB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457A6"/>
                </a:solidFill>
                <a:latin typeface="+mj-lt"/>
              </a:rPr>
              <a:t>Principals of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457A6"/>
                </a:solidFill>
                <a:latin typeface="+mj-lt"/>
              </a:rPr>
              <a:t>Risk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457A6"/>
                </a:solidFill>
                <a:latin typeface="+mj-lt"/>
              </a:rPr>
              <a:t>EVM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457A6"/>
                </a:solidFill>
                <a:latin typeface="+mj-lt"/>
              </a:rPr>
              <a:t>Software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4457A6"/>
                </a:solidFill>
                <a:latin typeface="+mj-lt"/>
              </a:rPr>
              <a:t>RIB Csuite and iTWO</a:t>
            </a:r>
            <a:endParaRPr lang="en-GB" sz="1600" dirty="0"/>
          </a:p>
        </p:txBody>
      </p:sp>
      <p:sp>
        <p:nvSpPr>
          <p:cNvPr id="9" name="Right Arrow 8"/>
          <p:cNvSpPr/>
          <p:nvPr/>
        </p:nvSpPr>
        <p:spPr>
          <a:xfrm>
            <a:off x="240145" y="5720685"/>
            <a:ext cx="11887200" cy="1003388"/>
          </a:xfrm>
          <a:prstGeom prst="rightArrow">
            <a:avLst/>
          </a:prstGeom>
          <a:solidFill>
            <a:srgbClr val="4457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3"/>
          <a:stretch/>
        </p:blipFill>
        <p:spPr>
          <a:xfrm>
            <a:off x="408273" y="4408950"/>
            <a:ext cx="2415157" cy="1706614"/>
          </a:xfrm>
          <a:prstGeom prst="rect">
            <a:avLst/>
          </a:prstGeom>
          <a:ln>
            <a:solidFill>
              <a:srgbClr val="4457A6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231" y="4408950"/>
            <a:ext cx="2383016" cy="1699090"/>
          </a:xfrm>
          <a:prstGeom prst="rect">
            <a:avLst/>
          </a:prstGeom>
          <a:ln>
            <a:solidFill>
              <a:srgbClr val="4457A6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369" y="4416474"/>
            <a:ext cx="2413956" cy="1715335"/>
          </a:xfrm>
          <a:prstGeom prst="rect">
            <a:avLst/>
          </a:prstGeom>
          <a:ln>
            <a:solidFill>
              <a:srgbClr val="4457A6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6" r="2105"/>
          <a:stretch/>
        </p:blipFill>
        <p:spPr>
          <a:xfrm>
            <a:off x="6237430" y="4416474"/>
            <a:ext cx="2422078" cy="1699090"/>
          </a:xfrm>
          <a:prstGeom prst="rect">
            <a:avLst/>
          </a:prstGeom>
          <a:ln>
            <a:solidFill>
              <a:srgbClr val="4457A6"/>
            </a:solidFill>
          </a:ln>
        </p:spPr>
      </p:pic>
    </p:spTree>
    <p:extLst>
      <p:ext uri="{BB962C8B-B14F-4D97-AF65-F5344CB8AC3E}">
        <p14:creationId xmlns:p14="http://schemas.microsoft.com/office/powerpoint/2010/main" val="407087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we were tasked to achieve?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initial request to LogiKal was to support Fusion in responding to questions related to: </a:t>
            </a:r>
          </a:p>
          <a:p>
            <a:pPr lvl="1"/>
            <a:r>
              <a:rPr lang="en-GB" dirty="0" smtClean="0"/>
              <a:t>Programme Management, </a:t>
            </a:r>
          </a:p>
          <a:p>
            <a:pPr lvl="1"/>
            <a:r>
              <a:rPr lang="en-GB" dirty="0" smtClean="0"/>
              <a:t>Risk Management and </a:t>
            </a:r>
          </a:p>
          <a:p>
            <a:pPr lvl="1"/>
            <a:r>
              <a:rPr lang="en-GB" dirty="0" smtClean="0"/>
              <a:t>Cost management.</a:t>
            </a:r>
          </a:p>
          <a:p>
            <a:r>
              <a:rPr lang="en-GB" dirty="0" smtClean="0"/>
              <a:t>Scope expanded for the North section to include contribution to other questions related to </a:t>
            </a:r>
          </a:p>
          <a:p>
            <a:pPr lvl="1"/>
            <a:r>
              <a:rPr lang="en-GB" dirty="0" smtClean="0"/>
              <a:t>cost modelling and</a:t>
            </a:r>
          </a:p>
          <a:p>
            <a:pPr lvl="1"/>
            <a:r>
              <a:rPr lang="en-GB" dirty="0" smtClean="0"/>
              <a:t>resource </a:t>
            </a:r>
            <a:r>
              <a:rPr lang="en-GB" dirty="0"/>
              <a:t>profiling </a:t>
            </a:r>
            <a:r>
              <a:rPr lang="en-GB" dirty="0" smtClean="0"/>
              <a:t>and levelling at summary level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193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732" y="2312996"/>
            <a:ext cx="3709775" cy="3585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Circular Arrow 15"/>
          <p:cNvSpPr/>
          <p:nvPr/>
        </p:nvSpPr>
        <p:spPr>
          <a:xfrm rot="15886289">
            <a:off x="2183496" y="1056900"/>
            <a:ext cx="6335775" cy="5990581"/>
          </a:xfrm>
          <a:prstGeom prst="circularArrow">
            <a:avLst>
              <a:gd name="adj1" fmla="val 12500"/>
              <a:gd name="adj2" fmla="val 789580"/>
              <a:gd name="adj3" fmla="val 20457681"/>
              <a:gd name="adj4" fmla="val 21246341"/>
              <a:gd name="adj5" fmla="val 1218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Process Flow - Design</a:t>
            </a:r>
            <a:endParaRPr lang="en-GB" dirty="0"/>
          </a:p>
        </p:txBody>
      </p:sp>
      <p:sp>
        <p:nvSpPr>
          <p:cNvPr id="5" name="Flowchart: Connector 4"/>
          <p:cNvSpPr/>
          <p:nvPr/>
        </p:nvSpPr>
        <p:spPr>
          <a:xfrm>
            <a:off x="4890445" y="1206463"/>
            <a:ext cx="1014449" cy="1051529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 smtClean="0"/>
              <a:t>Work Package Planning</a:t>
            </a:r>
            <a:endParaRPr lang="en-GB" sz="1000" b="1" dirty="0"/>
          </a:p>
        </p:txBody>
      </p:sp>
      <p:sp>
        <p:nvSpPr>
          <p:cNvPr id="6" name="Flowchart: Connector 5"/>
          <p:cNvSpPr/>
          <p:nvPr/>
        </p:nvSpPr>
        <p:spPr>
          <a:xfrm>
            <a:off x="6227074" y="1615290"/>
            <a:ext cx="1014449" cy="1051529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/>
              <a:t>Smooth</a:t>
            </a:r>
          </a:p>
          <a:p>
            <a:pPr algn="ctr"/>
            <a:r>
              <a:rPr lang="en-GB" sz="1000" b="1" dirty="0"/>
              <a:t>Demand </a:t>
            </a:r>
          </a:p>
        </p:txBody>
      </p:sp>
      <p:sp>
        <p:nvSpPr>
          <p:cNvPr id="7" name="Flowchart: Connector 6"/>
          <p:cNvSpPr/>
          <p:nvPr/>
        </p:nvSpPr>
        <p:spPr>
          <a:xfrm>
            <a:off x="6880860" y="2593454"/>
            <a:ext cx="1220469" cy="109924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 smtClean="0"/>
              <a:t>Assess Risk and</a:t>
            </a:r>
          </a:p>
          <a:p>
            <a:pPr algn="ctr"/>
            <a:r>
              <a:rPr lang="en-GB" sz="1000" b="1" dirty="0" smtClean="0"/>
              <a:t>Opportunity</a:t>
            </a:r>
          </a:p>
        </p:txBody>
      </p:sp>
      <p:sp>
        <p:nvSpPr>
          <p:cNvPr id="8" name="Flowchart: Connector 7"/>
          <p:cNvSpPr/>
          <p:nvPr/>
        </p:nvSpPr>
        <p:spPr>
          <a:xfrm>
            <a:off x="7196064" y="3891552"/>
            <a:ext cx="1014449" cy="1051529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 smtClean="0"/>
              <a:t>Work Package Quote and PMB update</a:t>
            </a:r>
            <a:endParaRPr lang="en-GB" sz="1000" b="1" dirty="0"/>
          </a:p>
        </p:txBody>
      </p:sp>
      <p:sp>
        <p:nvSpPr>
          <p:cNvPr id="9" name="Flowchart: Connector 8"/>
          <p:cNvSpPr/>
          <p:nvPr/>
        </p:nvSpPr>
        <p:spPr>
          <a:xfrm>
            <a:off x="5626539" y="5711730"/>
            <a:ext cx="1014449" cy="1051529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 smtClean="0"/>
              <a:t>Record</a:t>
            </a:r>
          </a:p>
          <a:p>
            <a:pPr algn="ctr"/>
            <a:r>
              <a:rPr lang="en-GB" sz="1000" b="1" dirty="0" smtClean="0"/>
              <a:t>Physical Progress</a:t>
            </a:r>
            <a:endParaRPr lang="en-GB" sz="1000" b="1" dirty="0"/>
          </a:p>
        </p:txBody>
      </p:sp>
      <p:sp>
        <p:nvSpPr>
          <p:cNvPr id="10" name="Flowchart: Connector 9"/>
          <p:cNvSpPr/>
          <p:nvPr/>
        </p:nvSpPr>
        <p:spPr>
          <a:xfrm>
            <a:off x="4176746" y="5873234"/>
            <a:ext cx="1014449" cy="1051529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 smtClean="0"/>
              <a:t>Record</a:t>
            </a:r>
          </a:p>
          <a:p>
            <a:pPr algn="ctr"/>
            <a:r>
              <a:rPr lang="en-GB" sz="1000" b="1" dirty="0" smtClean="0"/>
              <a:t>Hours and Plant</a:t>
            </a:r>
          </a:p>
          <a:p>
            <a:pPr algn="ctr"/>
            <a:r>
              <a:rPr lang="en-GB" sz="1000" b="1" dirty="0" smtClean="0"/>
              <a:t>Used</a:t>
            </a:r>
            <a:endParaRPr lang="en-GB" sz="1000" b="1" dirty="0"/>
          </a:p>
        </p:txBody>
      </p:sp>
      <p:sp>
        <p:nvSpPr>
          <p:cNvPr id="11" name="Flowchart: Connector 10"/>
          <p:cNvSpPr/>
          <p:nvPr/>
        </p:nvSpPr>
        <p:spPr>
          <a:xfrm>
            <a:off x="3050065" y="5127778"/>
            <a:ext cx="1014449" cy="1051529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 smtClean="0"/>
              <a:t>Record</a:t>
            </a:r>
          </a:p>
          <a:p>
            <a:pPr algn="ctr"/>
            <a:r>
              <a:rPr lang="en-GB" sz="1000" b="1" dirty="0" smtClean="0"/>
              <a:t>Cost</a:t>
            </a:r>
            <a:endParaRPr lang="en-GB" sz="1000" b="1" dirty="0"/>
          </a:p>
        </p:txBody>
      </p:sp>
      <p:sp>
        <p:nvSpPr>
          <p:cNvPr id="12" name="Flowchart: Connector 11"/>
          <p:cNvSpPr/>
          <p:nvPr/>
        </p:nvSpPr>
        <p:spPr>
          <a:xfrm>
            <a:off x="3543579" y="1533402"/>
            <a:ext cx="1014449" cy="1051529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 smtClean="0"/>
              <a:t>Update Forecast</a:t>
            </a:r>
            <a:endParaRPr lang="en-GB" sz="1000" b="1" dirty="0"/>
          </a:p>
        </p:txBody>
      </p:sp>
      <p:sp>
        <p:nvSpPr>
          <p:cNvPr id="13" name="Flowchart: Connector 12"/>
          <p:cNvSpPr/>
          <p:nvPr/>
        </p:nvSpPr>
        <p:spPr>
          <a:xfrm>
            <a:off x="2497916" y="3844921"/>
            <a:ext cx="1173665" cy="1126824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 smtClean="0"/>
              <a:t>Assess Productivity</a:t>
            </a:r>
          </a:p>
          <a:p>
            <a:pPr algn="ctr"/>
            <a:r>
              <a:rPr lang="en-GB" sz="1000" b="1" dirty="0" smtClean="0"/>
              <a:t>And Earned Value</a:t>
            </a:r>
            <a:endParaRPr lang="en-GB" sz="1000" b="1" dirty="0"/>
          </a:p>
        </p:txBody>
      </p:sp>
      <p:sp>
        <p:nvSpPr>
          <p:cNvPr id="14" name="Flowchart: Connector 13"/>
          <p:cNvSpPr/>
          <p:nvPr/>
        </p:nvSpPr>
        <p:spPr>
          <a:xfrm>
            <a:off x="2615600" y="2544376"/>
            <a:ext cx="1141059" cy="1073312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 smtClean="0"/>
              <a:t>Benchmark and Workshop</a:t>
            </a:r>
            <a:endParaRPr lang="en-GB" sz="1000" b="1" dirty="0"/>
          </a:p>
        </p:txBody>
      </p:sp>
      <p:sp>
        <p:nvSpPr>
          <p:cNvPr id="15" name="Flowchart: Connector 14"/>
          <p:cNvSpPr/>
          <p:nvPr/>
        </p:nvSpPr>
        <p:spPr>
          <a:xfrm>
            <a:off x="6640988" y="5045890"/>
            <a:ext cx="1014449" cy="1051529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 smtClean="0"/>
              <a:t>Record Change and Update PMB</a:t>
            </a:r>
            <a:endParaRPr lang="en-GB" sz="1000" b="1" dirty="0"/>
          </a:p>
        </p:txBody>
      </p:sp>
    </p:spTree>
    <p:extLst>
      <p:ext uri="{BB962C8B-B14F-4D97-AF65-F5344CB8AC3E}">
        <p14:creationId xmlns:p14="http://schemas.microsoft.com/office/powerpoint/2010/main" val="396444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Project Controls Systems Architecture</a:t>
            </a:r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2039750" y="993384"/>
            <a:ext cx="7605059" cy="726350"/>
            <a:chOff x="1218629" y="756692"/>
            <a:chExt cx="6985570" cy="628886"/>
          </a:xfrm>
        </p:grpSpPr>
        <p:sp>
          <p:nvSpPr>
            <p:cNvPr id="7" name="Rounded Rectangle 6"/>
            <p:cNvSpPr/>
            <p:nvPr/>
          </p:nvSpPr>
          <p:spPr>
            <a:xfrm>
              <a:off x="1218629" y="756692"/>
              <a:ext cx="6985570" cy="628886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numCol="2" anchor="t"/>
            <a:lstStyle/>
            <a:p>
              <a:pPr algn="ctr">
                <a:defRPr/>
              </a:pPr>
              <a:r>
                <a:rPr lang="en-GB" sz="1200" b="1" dirty="0" smtClean="0">
                  <a:latin typeface="Calibri" panose="020F0502020204030204" pitchFamily="34" charset="0"/>
                </a:rPr>
                <a:t>Prism</a:t>
              </a:r>
            </a:p>
            <a:p>
              <a:pPr algn="ctr">
                <a:defRPr/>
              </a:pPr>
              <a:r>
                <a:rPr lang="en-GB" sz="1200" b="1" dirty="0" smtClean="0">
                  <a:latin typeface="Calibri" panose="020F0502020204030204" pitchFamily="34" charset="0"/>
                </a:rPr>
                <a:t>Primavera+ Acumen Fuse </a:t>
              </a:r>
            </a:p>
            <a:p>
              <a:pPr algn="ctr">
                <a:defRPr/>
              </a:pPr>
              <a:r>
                <a:rPr lang="en-GB" sz="1200" b="1" dirty="0" smtClean="0">
                  <a:latin typeface="Calibri" panose="020F0502020204030204" pitchFamily="34" charset="0"/>
                </a:rPr>
                <a:t>SAP/Sapphire</a:t>
              </a:r>
            </a:p>
            <a:p>
              <a:pPr algn="ctr">
                <a:defRPr/>
              </a:pPr>
              <a:r>
                <a:rPr lang="en-GB" sz="1200" b="1" dirty="0" smtClean="0">
                  <a:latin typeface="Calibri" panose="020F0502020204030204" pitchFamily="34" charset="0"/>
                </a:rPr>
                <a:t>CEMAR/</a:t>
              </a:r>
              <a:r>
                <a:rPr lang="en-GB" sz="1200" b="1" dirty="0" err="1" smtClean="0">
                  <a:latin typeface="Calibri" panose="020F0502020204030204" pitchFamily="34" charset="0"/>
                </a:rPr>
                <a:t>Xactium</a:t>
              </a:r>
              <a:endParaRPr lang="en-GB" sz="1200" b="1" dirty="0">
                <a:latin typeface="Calibri" panose="020F0502020204030204" pitchFamily="34" charset="0"/>
              </a:endParaRPr>
            </a:p>
            <a:p>
              <a:pPr algn="ctr">
                <a:defRPr/>
              </a:pPr>
              <a:r>
                <a:rPr lang="en-GB" sz="1200" b="1" dirty="0" err="1" smtClean="0">
                  <a:latin typeface="Calibri" panose="020F0502020204030204" pitchFamily="34" charset="0"/>
                </a:rPr>
                <a:t>CostOS</a:t>
              </a:r>
              <a:endParaRPr lang="en-GB" sz="1200" b="1" dirty="0" smtClean="0">
                <a:latin typeface="Calibri" panose="020F0502020204030204" pitchFamily="34" charset="0"/>
              </a:endParaRPr>
            </a:p>
            <a:p>
              <a:pPr algn="ctr">
                <a:defRPr/>
              </a:pPr>
              <a:r>
                <a:rPr lang="en-GB" sz="1200" b="1" dirty="0" smtClean="0">
                  <a:latin typeface="Calibri" panose="020F0502020204030204" pitchFamily="34" charset="0"/>
                </a:rPr>
                <a:t>Contract Admin</a:t>
              </a:r>
              <a:endParaRPr lang="en-GB" sz="1000" dirty="0">
                <a:latin typeface="Calibri" panose="020F0502020204030204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930302" y="838683"/>
              <a:ext cx="15622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b="1" dirty="0">
                  <a:latin typeface="Calibri" panose="020F0502020204030204" pitchFamily="34" charset="0"/>
                </a:rPr>
                <a:t>Client Systems</a:t>
              </a: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9471003" y="6466149"/>
            <a:ext cx="1239331" cy="276999"/>
          </a:xfrm>
          <a:prstGeom prst="rect">
            <a:avLst/>
          </a:prstGeom>
          <a:solidFill>
            <a:schemeClr val="bg1">
              <a:lumMod val="25000"/>
              <a:lumOff val="75000"/>
              <a:alpha val="62000"/>
            </a:schemeClr>
          </a:solidFill>
          <a:ln w="28575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GB" sz="12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CAPTURE</a:t>
            </a:r>
            <a:endParaRPr lang="en-US" sz="12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471003" y="5822540"/>
            <a:ext cx="1239331" cy="276999"/>
          </a:xfrm>
          <a:prstGeom prst="rect">
            <a:avLst/>
          </a:prstGeom>
          <a:solidFill>
            <a:schemeClr val="bg1">
              <a:lumMod val="25000"/>
              <a:lumOff val="75000"/>
              <a:alpha val="62000"/>
            </a:schemeClr>
          </a:solidFill>
          <a:ln w="28575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GB" sz="12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ASSURE</a:t>
            </a:r>
            <a:endParaRPr lang="en-US" sz="12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471003" y="4328444"/>
            <a:ext cx="1239331" cy="276999"/>
          </a:xfrm>
          <a:prstGeom prst="rect">
            <a:avLst/>
          </a:prstGeom>
          <a:solidFill>
            <a:schemeClr val="bg1">
              <a:lumMod val="25000"/>
              <a:lumOff val="75000"/>
              <a:alpha val="62000"/>
            </a:schemeClr>
          </a:solidFill>
          <a:ln w="28575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GB" sz="12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MODEL</a:t>
            </a:r>
            <a:endParaRPr lang="en-US" sz="12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471003" y="3470895"/>
            <a:ext cx="1239331" cy="276999"/>
          </a:xfrm>
          <a:prstGeom prst="rect">
            <a:avLst/>
          </a:prstGeom>
          <a:solidFill>
            <a:schemeClr val="bg1">
              <a:lumMod val="25000"/>
              <a:lumOff val="75000"/>
              <a:alpha val="62000"/>
            </a:schemeClr>
          </a:solidFill>
          <a:ln w="28575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GB" sz="12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SUMMARISE</a:t>
            </a:r>
            <a:endParaRPr lang="en-US" sz="12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471003" y="2061767"/>
            <a:ext cx="1239331" cy="276999"/>
          </a:xfrm>
          <a:prstGeom prst="rect">
            <a:avLst/>
          </a:prstGeom>
          <a:solidFill>
            <a:schemeClr val="bg1">
              <a:lumMod val="25000"/>
              <a:lumOff val="75000"/>
              <a:alpha val="62000"/>
            </a:schemeClr>
          </a:solidFill>
          <a:ln w="28575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GB" sz="12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VISUALISE</a:t>
            </a:r>
            <a:endParaRPr lang="en-US" sz="12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1856415" y="1814432"/>
            <a:ext cx="7456104" cy="4954044"/>
            <a:chOff x="701397" y="1855638"/>
            <a:chExt cx="7486394" cy="5036574"/>
          </a:xfrm>
        </p:grpSpPr>
        <p:sp>
          <p:nvSpPr>
            <p:cNvPr id="50" name="Rounded Rectangle 49"/>
            <p:cNvSpPr/>
            <p:nvPr/>
          </p:nvSpPr>
          <p:spPr>
            <a:xfrm>
              <a:off x="5097656" y="3393479"/>
              <a:ext cx="1243013" cy="1168211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GB" sz="1050" b="1" u="sng" dirty="0">
                  <a:latin typeface="Calibri" panose="020F0502020204030204" pitchFamily="34" charset="0"/>
                </a:rPr>
                <a:t>Planning</a:t>
              </a:r>
            </a:p>
            <a:p>
              <a:pPr algn="ctr">
                <a:defRPr/>
              </a:pPr>
              <a:r>
                <a:rPr lang="en-GB" sz="1050" b="1" dirty="0" smtClean="0">
                  <a:latin typeface="Calibri" panose="020F0502020204030204" pitchFamily="34" charset="0"/>
                </a:rPr>
                <a:t>Primavera</a:t>
              </a:r>
            </a:p>
            <a:p>
              <a:pPr algn="ctr">
                <a:defRPr/>
              </a:pPr>
              <a:r>
                <a:rPr lang="en-GB" sz="1050" b="1" dirty="0" err="1" smtClean="0">
                  <a:latin typeface="Calibri" panose="020F0502020204030204" pitchFamily="34" charset="0"/>
                </a:rPr>
                <a:t>Tilos</a:t>
              </a:r>
              <a:endParaRPr lang="en-GB" sz="1050" b="1" dirty="0" smtClean="0">
                <a:latin typeface="Calibri" panose="020F0502020204030204" pitchFamily="34" charset="0"/>
              </a:endParaRPr>
            </a:p>
            <a:p>
              <a:pPr algn="ctr">
                <a:defRPr/>
              </a:pPr>
              <a:r>
                <a:rPr lang="en-GB" sz="1050" b="1" dirty="0" smtClean="0">
                  <a:latin typeface="Calibri" panose="020F0502020204030204" pitchFamily="34" charset="0"/>
                </a:rPr>
                <a:t>Synchro</a:t>
              </a:r>
            </a:p>
            <a:p>
              <a:pPr algn="ctr">
                <a:defRPr/>
              </a:pPr>
              <a:r>
                <a:rPr lang="en-GB" sz="1050" b="1" dirty="0" smtClean="0">
                  <a:latin typeface="Calibri" panose="020F0502020204030204" pitchFamily="34" charset="0"/>
                </a:rPr>
                <a:t>Acumen Fuse</a:t>
              </a:r>
            </a:p>
            <a:p>
              <a:pPr algn="ctr">
                <a:defRPr/>
              </a:pPr>
              <a:endParaRPr lang="en-GB" sz="900" b="1" dirty="0">
                <a:latin typeface="Calibri" panose="020F0502020204030204" pitchFamily="34" charset="0"/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7122674" y="3443391"/>
              <a:ext cx="1065117" cy="106838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GB" sz="900" b="1" u="sng" dirty="0">
                  <a:latin typeface="Calibri" panose="020F0502020204030204" pitchFamily="34" charset="0"/>
                </a:rPr>
                <a:t>Financials</a:t>
              </a:r>
            </a:p>
            <a:p>
              <a:pPr algn="ctr">
                <a:defRPr/>
              </a:pPr>
              <a:r>
                <a:rPr lang="en-GB" sz="900" b="1" dirty="0" smtClean="0">
                  <a:latin typeface="Calibri" panose="020F0502020204030204" pitchFamily="34" charset="0"/>
                </a:rPr>
                <a:t>Coins</a:t>
              </a:r>
              <a:endParaRPr lang="en-GB" sz="900" b="1" dirty="0">
                <a:latin typeface="Calibri" panose="020F0502020204030204" pitchFamily="34" charset="0"/>
              </a:endParaRPr>
            </a:p>
            <a:p>
              <a:pPr algn="ctr">
                <a:defRPr/>
              </a:pPr>
              <a:r>
                <a:rPr lang="en-GB" sz="900" dirty="0">
                  <a:latin typeface="Calibri" panose="020F0502020204030204" pitchFamily="34" charset="0"/>
                </a:rPr>
                <a:t>Actual Costs</a:t>
              </a:r>
            </a:p>
            <a:p>
              <a:pPr algn="ctr">
                <a:defRPr/>
              </a:pPr>
              <a:r>
                <a:rPr lang="en-GB" sz="900" dirty="0">
                  <a:latin typeface="Calibri" panose="020F0502020204030204" pitchFamily="34" charset="0"/>
                </a:rPr>
                <a:t>Accruals</a:t>
              </a: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2047791" y="1855638"/>
              <a:ext cx="5432496" cy="548481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GB" sz="1100" b="1" u="sng" dirty="0">
                  <a:latin typeface="Calibri" panose="020F0502020204030204" pitchFamily="34" charset="0"/>
                </a:rPr>
                <a:t>Reporting/Analytics</a:t>
              </a:r>
            </a:p>
            <a:p>
              <a:pPr algn="ctr">
                <a:defRPr/>
              </a:pPr>
              <a:r>
                <a:rPr lang="en-GB" sz="1100" b="1" dirty="0">
                  <a:latin typeface="Calibri" panose="020F0502020204030204" pitchFamily="34" charset="0"/>
                </a:rPr>
                <a:t>Qlikview</a:t>
              </a:r>
            </a:p>
            <a:p>
              <a:pPr algn="ctr">
                <a:defRPr/>
              </a:pPr>
              <a:r>
                <a:rPr lang="en-GB" sz="1050" dirty="0">
                  <a:latin typeface="Calibri" panose="020F0502020204030204" pitchFamily="34" charset="0"/>
                </a:rPr>
                <a:t>Monthly </a:t>
              </a:r>
              <a:r>
                <a:rPr lang="en-GB" sz="1050" dirty="0" smtClean="0">
                  <a:latin typeface="Calibri" panose="020F0502020204030204" pitchFamily="34" charset="0"/>
                </a:rPr>
                <a:t>Reports</a:t>
              </a:r>
              <a:r>
                <a:rPr lang="en-GB" sz="1050" dirty="0">
                  <a:latin typeface="Calibri" panose="020F0502020204030204" pitchFamily="34" charset="0"/>
                </a:rPr>
                <a:t>  </a:t>
              </a:r>
              <a:r>
                <a:rPr lang="en-GB" sz="1050" dirty="0" smtClean="0">
                  <a:latin typeface="Calibri" panose="020F0502020204030204" pitchFamily="34" charset="0"/>
                </a:rPr>
                <a:t>      Data </a:t>
              </a:r>
              <a:r>
                <a:rPr lang="en-GB" sz="1050" dirty="0">
                  <a:latin typeface="Calibri" panose="020F0502020204030204" pitchFamily="34" charset="0"/>
                </a:rPr>
                <a:t>Quality Analysis        </a:t>
              </a:r>
              <a:r>
                <a:rPr lang="en-GB" sz="1050" dirty="0" smtClean="0">
                  <a:latin typeface="Calibri" panose="020F0502020204030204" pitchFamily="34" charset="0"/>
                </a:rPr>
                <a:t>  Performance </a:t>
              </a:r>
              <a:r>
                <a:rPr lang="en-GB" sz="1050" dirty="0">
                  <a:latin typeface="Calibri" panose="020F0502020204030204" pitchFamily="34" charset="0"/>
                </a:rPr>
                <a:t>Trending   </a:t>
              </a:r>
              <a:r>
                <a:rPr lang="en-GB" sz="1050" dirty="0" smtClean="0">
                  <a:latin typeface="Calibri" panose="020F0502020204030204" pitchFamily="34" charset="0"/>
                </a:rPr>
                <a:t>  </a:t>
              </a:r>
              <a:r>
                <a:rPr lang="en-GB" sz="1050" dirty="0">
                  <a:latin typeface="Calibri" panose="020F0502020204030204" pitchFamily="34" charset="0"/>
                </a:rPr>
                <a:t>  </a:t>
              </a:r>
              <a:r>
                <a:rPr lang="en-GB" sz="1050" dirty="0" smtClean="0">
                  <a:latin typeface="Calibri" panose="020F0502020204030204" pitchFamily="34" charset="0"/>
                </a:rPr>
                <a:t>Client </a:t>
              </a:r>
              <a:r>
                <a:rPr lang="en-GB" sz="1050" dirty="0">
                  <a:latin typeface="Calibri" panose="020F0502020204030204" pitchFamily="34" charset="0"/>
                </a:rPr>
                <a:t>Reporting</a:t>
              </a:r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3245995" y="3448947"/>
              <a:ext cx="1131887" cy="105727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GB" sz="1050" b="1" u="sng" dirty="0" smtClean="0">
                  <a:latin typeface="Calibri" panose="020F0502020204030204" pitchFamily="34" charset="0"/>
                </a:rPr>
                <a:t>Risk</a:t>
              </a:r>
              <a:endParaRPr lang="en-GB" sz="1050" b="1" u="sng" dirty="0">
                <a:latin typeface="Calibri" panose="020F0502020204030204" pitchFamily="34" charset="0"/>
              </a:endParaRPr>
            </a:p>
            <a:p>
              <a:pPr algn="ctr">
                <a:defRPr/>
              </a:pPr>
              <a:r>
                <a:rPr lang="en-GB" sz="1050" b="1" dirty="0" smtClean="0">
                  <a:latin typeface="Calibri" panose="020F0502020204030204" pitchFamily="34" charset="0"/>
                </a:rPr>
                <a:t>PRA</a:t>
              </a:r>
            </a:p>
            <a:p>
              <a:pPr algn="ctr">
                <a:defRPr/>
              </a:pPr>
              <a:r>
                <a:rPr lang="en-GB" sz="1050" b="1" dirty="0" smtClean="0">
                  <a:latin typeface="Calibri" panose="020F0502020204030204" pitchFamily="34" charset="0"/>
                </a:rPr>
                <a:t>@Risk</a:t>
              </a:r>
            </a:p>
            <a:p>
              <a:pPr algn="ctr">
                <a:defRPr/>
              </a:pPr>
              <a:r>
                <a:rPr lang="en-GB" sz="1050" b="1" dirty="0" err="1" smtClean="0">
                  <a:latin typeface="Calibri" panose="020F0502020204030204" pitchFamily="34" charset="0"/>
                </a:rPr>
                <a:t>Xactium</a:t>
              </a:r>
              <a:endParaRPr lang="en-GB" sz="1050" dirty="0">
                <a:latin typeface="Calibri" panose="020F0502020204030204" pitchFamily="34" charset="0"/>
              </a:endParaRPr>
            </a:p>
          </p:txBody>
        </p:sp>
        <p:cxnSp>
          <p:nvCxnSpPr>
            <p:cNvPr id="54" name="Curved Connector 9"/>
            <p:cNvCxnSpPr>
              <a:stCxn id="53" idx="3"/>
              <a:endCxn id="50" idx="1"/>
            </p:cNvCxnSpPr>
            <p:nvPr/>
          </p:nvCxnSpPr>
          <p:spPr>
            <a:xfrm>
              <a:off x="4377881" y="3977585"/>
              <a:ext cx="719775" cy="1"/>
            </a:xfrm>
            <a:prstGeom prst="straightConnector1">
              <a:avLst/>
            </a:prstGeom>
            <a:ln w="222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urved Connector 54"/>
            <p:cNvCxnSpPr>
              <a:stCxn id="72" idx="0"/>
              <a:endCxn id="52" idx="1"/>
            </p:cNvCxnSpPr>
            <p:nvPr/>
          </p:nvCxnSpPr>
          <p:spPr>
            <a:xfrm rot="5400000" flipH="1" flipV="1">
              <a:off x="1133958" y="2547815"/>
              <a:ext cx="1331768" cy="495897"/>
            </a:xfrm>
            <a:prstGeom prst="curvedConnector2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urved Connector 11"/>
            <p:cNvCxnSpPr>
              <a:stCxn id="50" idx="3"/>
              <a:endCxn id="51" idx="1"/>
            </p:cNvCxnSpPr>
            <p:nvPr/>
          </p:nvCxnSpPr>
          <p:spPr>
            <a:xfrm>
              <a:off x="6340669" y="3977586"/>
              <a:ext cx="782004" cy="0"/>
            </a:xfrm>
            <a:prstGeom prst="straightConnector1">
              <a:avLst/>
            </a:prstGeom>
            <a:ln w="254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urved Connector 56"/>
            <p:cNvCxnSpPr>
              <a:stCxn id="50" idx="0"/>
              <a:endCxn id="52" idx="2"/>
            </p:cNvCxnSpPr>
            <p:nvPr/>
          </p:nvCxnSpPr>
          <p:spPr>
            <a:xfrm rot="16200000" flipV="1">
              <a:off x="4746921" y="2421237"/>
              <a:ext cx="989360" cy="955124"/>
            </a:xfrm>
            <a:prstGeom prst="curvedConnector3">
              <a:avLst>
                <a:gd name="adj1" fmla="val 50000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urved Connector 57"/>
            <p:cNvCxnSpPr>
              <a:stCxn id="53" idx="0"/>
              <a:endCxn id="52" idx="2"/>
            </p:cNvCxnSpPr>
            <p:nvPr/>
          </p:nvCxnSpPr>
          <p:spPr>
            <a:xfrm rot="5400000" flipH="1" flipV="1">
              <a:off x="3765575" y="2450484"/>
              <a:ext cx="1044828" cy="952100"/>
            </a:xfrm>
            <a:prstGeom prst="curvedConnector3">
              <a:avLst>
                <a:gd name="adj1" fmla="val 50000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urved Connector 58"/>
            <p:cNvCxnSpPr>
              <a:stCxn id="52" idx="3"/>
              <a:endCxn id="51" idx="0"/>
            </p:cNvCxnSpPr>
            <p:nvPr/>
          </p:nvCxnSpPr>
          <p:spPr>
            <a:xfrm>
              <a:off x="7480287" y="2129879"/>
              <a:ext cx="174945" cy="1313512"/>
            </a:xfrm>
            <a:prstGeom prst="curvedConnector2">
              <a:avLst/>
            </a:prstGeom>
            <a:ln w="254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urved Connector 15"/>
            <p:cNvCxnSpPr>
              <a:stCxn id="50" idx="2"/>
            </p:cNvCxnSpPr>
            <p:nvPr/>
          </p:nvCxnSpPr>
          <p:spPr>
            <a:xfrm>
              <a:off x="5719163" y="4561691"/>
              <a:ext cx="0" cy="611243"/>
            </a:xfrm>
            <a:prstGeom prst="straightConnector1">
              <a:avLst/>
            </a:prstGeom>
            <a:ln w="254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urved Connector 17"/>
            <p:cNvCxnSpPr/>
            <p:nvPr/>
          </p:nvCxnSpPr>
          <p:spPr>
            <a:xfrm flipV="1">
              <a:off x="4776285" y="5832687"/>
              <a:ext cx="7482" cy="4448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urved Connector 69"/>
            <p:cNvCxnSpPr>
              <a:stCxn id="51" idx="2"/>
            </p:cNvCxnSpPr>
            <p:nvPr/>
          </p:nvCxnSpPr>
          <p:spPr>
            <a:xfrm rot="5400000">
              <a:off x="7099139" y="4561373"/>
              <a:ext cx="605688" cy="506499"/>
            </a:xfrm>
            <a:prstGeom prst="curvedConnector3">
              <a:avLst/>
            </a:prstGeom>
            <a:ln w="254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ounded Rectangle 71"/>
            <p:cNvSpPr/>
            <p:nvPr/>
          </p:nvSpPr>
          <p:spPr>
            <a:xfrm>
              <a:off x="701397" y="3461646"/>
              <a:ext cx="1700990" cy="1031876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GB" sz="1000" b="1" u="sng" dirty="0" smtClean="0">
                  <a:latin typeface="Calibri" panose="020F0502020204030204" pitchFamily="34" charset="0"/>
                </a:rPr>
                <a:t>NEC3 Contract Management</a:t>
              </a:r>
              <a:endParaRPr lang="en-GB" sz="1000" b="1" u="sng" dirty="0">
                <a:latin typeface="Calibri" panose="020F0502020204030204" pitchFamily="34" charset="0"/>
              </a:endParaRPr>
            </a:p>
            <a:p>
              <a:pPr algn="ctr">
                <a:defRPr/>
              </a:pPr>
              <a:r>
                <a:rPr lang="en-GB" sz="1000" b="1" dirty="0" smtClean="0">
                  <a:latin typeface="Calibri" panose="020F0502020204030204" pitchFamily="34" charset="0"/>
                </a:rPr>
                <a:t>CEMAR</a:t>
              </a:r>
              <a:endParaRPr lang="en-GB" sz="1000" b="1" dirty="0">
                <a:latin typeface="Calibri" panose="020F0502020204030204" pitchFamily="34" charset="0"/>
              </a:endParaRPr>
            </a:p>
            <a:p>
              <a:pPr algn="ctr">
                <a:defRPr/>
              </a:pPr>
              <a:r>
                <a:rPr lang="en-GB" sz="1000" dirty="0" smtClean="0">
                  <a:latin typeface="Calibri" panose="020F0502020204030204" pitchFamily="34" charset="0"/>
                </a:rPr>
                <a:t>NEC3 Communication</a:t>
              </a:r>
            </a:p>
            <a:p>
              <a:pPr algn="ctr">
                <a:defRPr/>
              </a:pPr>
              <a:r>
                <a:rPr lang="en-GB" sz="1000" dirty="0" smtClean="0">
                  <a:latin typeface="Calibri" panose="020F0502020204030204" pitchFamily="34" charset="0"/>
                </a:rPr>
                <a:t>PMB impacts</a:t>
              </a:r>
            </a:p>
            <a:p>
              <a:pPr algn="ctr">
                <a:defRPr/>
              </a:pPr>
              <a:r>
                <a:rPr lang="en-GB" sz="1000" dirty="0" smtClean="0">
                  <a:latin typeface="Calibri" panose="020F0502020204030204" pitchFamily="34" charset="0"/>
                </a:rPr>
                <a:t>EWs / Compensation Events</a:t>
              </a:r>
              <a:endParaRPr lang="en-GB" sz="1000" dirty="0">
                <a:latin typeface="Calibri" panose="020F0502020204030204" pitchFamily="34" charset="0"/>
              </a:endParaRP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2587638" y="6277486"/>
              <a:ext cx="4377290" cy="614726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GB" sz="900" b="1" u="sng" dirty="0" smtClean="0">
                  <a:latin typeface="Calibri" panose="020F0502020204030204" pitchFamily="34" charset="0"/>
                </a:rPr>
                <a:t>Supply chain data capture</a:t>
              </a:r>
              <a:endParaRPr lang="en-GB" sz="900" b="1" u="sng" dirty="0">
                <a:latin typeface="Calibri" panose="020F0502020204030204" pitchFamily="34" charset="0"/>
              </a:endParaRPr>
            </a:p>
            <a:p>
              <a:pPr algn="ctr">
                <a:spcAft>
                  <a:spcPts val="600"/>
                </a:spcAft>
                <a:defRPr/>
              </a:pPr>
              <a:r>
                <a:rPr lang="en-GB" sz="900" b="1" dirty="0" smtClean="0">
                  <a:latin typeface="Calibri" panose="020F0502020204030204" pitchFamily="34" charset="0"/>
                </a:rPr>
                <a:t>Mobile Application</a:t>
              </a:r>
            </a:p>
            <a:p>
              <a:pPr algn="ctr">
                <a:defRPr/>
              </a:pPr>
              <a:r>
                <a:rPr lang="en-GB" sz="900" dirty="0" smtClean="0">
                  <a:latin typeface="Calibri" panose="020F0502020204030204" pitchFamily="34" charset="0"/>
                </a:rPr>
                <a:t>3D visualisation                  Progress / Quantities installed</a:t>
              </a:r>
              <a:endParaRPr lang="en-GB" sz="900" dirty="0">
                <a:latin typeface="Calibri" panose="020F0502020204030204" pitchFamily="34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383996" y="5329051"/>
              <a:ext cx="977900" cy="234677"/>
            </a:xfrm>
            <a:prstGeom prst="rect">
              <a:avLst/>
            </a:prstGeom>
            <a:solidFill>
              <a:schemeClr val="bg1">
                <a:lumMod val="25000"/>
                <a:lumOff val="75000"/>
                <a:alpha val="62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GB" sz="900" dirty="0" smtClean="0">
                  <a:latin typeface="Calibri" panose="020F0502020204030204" pitchFamily="34" charset="0"/>
                </a:rPr>
                <a:t>Data Validation</a:t>
              </a:r>
              <a:endParaRPr lang="en-US" sz="900" dirty="0">
                <a:latin typeface="Calibri" panose="020F0502020204030204" pitchFamily="34" charset="0"/>
              </a:endParaRP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1290980" y="5117465"/>
              <a:ext cx="6509644" cy="715222"/>
              <a:chOff x="997521" y="5246380"/>
              <a:chExt cx="6509644" cy="715222"/>
            </a:xfrm>
          </p:grpSpPr>
          <p:sp>
            <p:nvSpPr>
              <p:cNvPr id="81" name="Rounded Rectangle 80"/>
              <p:cNvSpPr/>
              <p:nvPr/>
            </p:nvSpPr>
            <p:spPr>
              <a:xfrm>
                <a:off x="997521" y="5293546"/>
                <a:ext cx="6509644" cy="668056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720000" numCol="3" anchor="b"/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en-GB" sz="900" dirty="0" smtClean="0">
                    <a:latin typeface="Calibri" panose="020F0502020204030204" pitchFamily="34" charset="0"/>
                  </a:rPr>
                  <a:t>Work Packages Development</a:t>
                </a:r>
              </a:p>
              <a:p>
                <a:pPr algn="ctr">
                  <a:lnSpc>
                    <a:spcPct val="120000"/>
                  </a:lnSpc>
                  <a:defRPr/>
                </a:pPr>
                <a:r>
                  <a:rPr lang="en-GB" sz="900" dirty="0" smtClean="0">
                    <a:latin typeface="Calibri" panose="020F0502020204030204" pitchFamily="34" charset="0"/>
                  </a:rPr>
                  <a:t>Cost Estimate</a:t>
                </a:r>
              </a:p>
              <a:p>
                <a:pPr algn="ctr">
                  <a:lnSpc>
                    <a:spcPct val="120000"/>
                  </a:lnSpc>
                  <a:defRPr/>
                </a:pPr>
                <a:r>
                  <a:rPr lang="en-GB" sz="900" dirty="0" smtClean="0">
                    <a:latin typeface="Calibri" panose="020F0502020204030204" pitchFamily="34" charset="0"/>
                  </a:rPr>
                  <a:t>Resource/Activity schedule</a:t>
                </a:r>
              </a:p>
              <a:p>
                <a:pPr algn="ctr">
                  <a:lnSpc>
                    <a:spcPct val="120000"/>
                  </a:lnSpc>
                  <a:defRPr/>
                </a:pPr>
                <a:r>
                  <a:rPr lang="en-GB" sz="900" dirty="0" smtClean="0">
                    <a:latin typeface="Calibri" panose="020F0502020204030204" pitchFamily="34" charset="0"/>
                  </a:rPr>
                  <a:t>Earned Value Analysis</a:t>
                </a:r>
              </a:p>
              <a:p>
                <a:pPr algn="ctr">
                  <a:lnSpc>
                    <a:spcPct val="120000"/>
                  </a:lnSpc>
                  <a:defRPr/>
                </a:pPr>
                <a:r>
                  <a:rPr lang="en-GB" sz="900" dirty="0" smtClean="0">
                    <a:latin typeface="Calibri" panose="020F0502020204030204" pitchFamily="34" charset="0"/>
                  </a:rPr>
                  <a:t>Budget Forecast</a:t>
                </a:r>
              </a:p>
              <a:p>
                <a:pPr algn="ctr">
                  <a:lnSpc>
                    <a:spcPct val="120000"/>
                  </a:lnSpc>
                  <a:defRPr/>
                </a:pPr>
                <a:r>
                  <a:rPr lang="en-GB" sz="900" dirty="0" smtClean="0">
                    <a:latin typeface="Calibri" panose="020F0502020204030204" pitchFamily="34" charset="0"/>
                  </a:rPr>
                  <a:t>Resource Forecast </a:t>
                </a:r>
                <a:endParaRPr lang="en-GB" sz="9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2162941" y="5246380"/>
                <a:ext cx="4572000" cy="4380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GB" sz="1100" b="1" u="sng" dirty="0">
                    <a:latin typeface="Calibri" panose="020F0502020204030204" pitchFamily="34" charset="0"/>
                  </a:rPr>
                  <a:t>Cost/Resource Modelling and Control</a:t>
                </a:r>
              </a:p>
              <a:p>
                <a:pPr algn="ctr">
                  <a:defRPr/>
                </a:pPr>
                <a:r>
                  <a:rPr lang="en-GB" sz="1100" b="1" dirty="0" err="1">
                    <a:latin typeface="Calibri" panose="020F0502020204030204" pitchFamily="34" charset="0"/>
                  </a:rPr>
                  <a:t>iTWO</a:t>
                </a:r>
                <a:endParaRPr lang="en-GB" sz="1100" b="1" dirty="0">
                  <a:latin typeface="Calibri" panose="020F0502020204030204" pitchFamily="34" charset="0"/>
                </a:endParaRPr>
              </a:p>
            </p:txBody>
          </p:sp>
        </p:grpSp>
        <p:cxnSp>
          <p:nvCxnSpPr>
            <p:cNvPr id="76" name="Curved Connector 15"/>
            <p:cNvCxnSpPr>
              <a:stCxn id="53" idx="2"/>
            </p:cNvCxnSpPr>
            <p:nvPr/>
          </p:nvCxnSpPr>
          <p:spPr>
            <a:xfrm flipH="1">
              <a:off x="3809324" y="4506222"/>
              <a:ext cx="2615" cy="669322"/>
            </a:xfrm>
            <a:prstGeom prst="straightConnector1">
              <a:avLst/>
            </a:prstGeom>
            <a:ln w="254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urved Connector 15"/>
            <p:cNvCxnSpPr>
              <a:stCxn id="72" idx="2"/>
            </p:cNvCxnSpPr>
            <p:nvPr/>
          </p:nvCxnSpPr>
          <p:spPr>
            <a:xfrm rot="16200000" flipH="1">
              <a:off x="1474031" y="4571384"/>
              <a:ext cx="615457" cy="459733"/>
            </a:xfrm>
            <a:prstGeom prst="curvedConnector3">
              <a:avLst/>
            </a:prstGeom>
            <a:ln w="254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Curved Connector 9"/>
          <p:cNvCxnSpPr>
            <a:stCxn id="72" idx="3"/>
          </p:cNvCxnSpPr>
          <p:nvPr/>
        </p:nvCxnSpPr>
        <p:spPr>
          <a:xfrm>
            <a:off x="3550523" y="3901608"/>
            <a:ext cx="840196" cy="0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39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Exploiting Data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4544"/>
            <a:ext cx="12192000" cy="486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8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6-1 PowerPoint Presentation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am Presentation [Read-Only]" id="{84AA768A-615F-4854-A85E-F006E6C94937}" vid="{63238031-8242-4005-A49C-BDBDA60A06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BA6-1 PowerPoint Presentation Template</Template>
  <TotalTime>3333</TotalTime>
  <Words>1713</Words>
  <Application>Microsoft Office PowerPoint</Application>
  <PresentationFormat>Widescreen</PresentationFormat>
  <Paragraphs>349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Symbol</vt:lpstr>
      <vt:lpstr>Times New Roman</vt:lpstr>
      <vt:lpstr>BA6-1 PowerPoint Presentation Template</vt:lpstr>
      <vt:lpstr>HS2 Enabling Works – Programme and Project Controls  Design for Lean CMO and Clear Information for Decision Making  Maximising Productivity and Commercial Recovery, Minimising Risk, Delighting the Client, Leaving a Legacy</vt:lpstr>
      <vt:lpstr>Agenda</vt:lpstr>
      <vt:lpstr>LogiKal Projects – Performance Management Specialist</vt:lpstr>
      <vt:lpstr>PowerPoint Presentation</vt:lpstr>
      <vt:lpstr>PowerPoint Presentation</vt:lpstr>
      <vt:lpstr>What we were tasked to achieve?</vt:lpstr>
      <vt:lpstr>Process Flow - Design</vt:lpstr>
      <vt:lpstr>Project Controls Systems Architecture</vt:lpstr>
      <vt:lpstr>Exploiting Data</vt:lpstr>
      <vt:lpstr>Exploiting Data</vt:lpstr>
      <vt:lpstr>Systems – Analytics, QlikView</vt:lpstr>
      <vt:lpstr>Programme Management Requirements Matrix</vt:lpstr>
      <vt:lpstr>Systems – Scheduling, Primavera</vt:lpstr>
      <vt:lpstr>Systems – Scheduling, Tilos</vt:lpstr>
      <vt:lpstr>Systems – Scheduling, Synchro</vt:lpstr>
      <vt:lpstr>Systems – Scheduling, Acumen Fuse</vt:lpstr>
      <vt:lpstr>Systems – Risk, Primavera Risk Analysis</vt:lpstr>
      <vt:lpstr>Systems – Risk, @Risk</vt:lpstr>
      <vt:lpstr>Systems – Risk, Xactium</vt:lpstr>
      <vt:lpstr>Systems – Cost Management,  RIB iTwo</vt:lpstr>
      <vt:lpstr>Systems – Cost Management,  RIB iTwo</vt:lpstr>
      <vt:lpstr>Why Integration?</vt:lpstr>
      <vt:lpstr>North Package Bid</vt:lpstr>
      <vt:lpstr>North Section - Outcomes</vt:lpstr>
      <vt:lpstr>Central Enabling Works Bid</vt:lpstr>
      <vt:lpstr>Central Model</vt:lpstr>
      <vt:lpstr>South Enabling Works Bid</vt:lpstr>
      <vt:lpstr>Reporting Dashboard Design &amp; Implementation</vt:lpstr>
      <vt:lpstr>Opportunities for Preparation Period </vt:lpstr>
      <vt:lpstr>Main Works Opportunities</vt:lpstr>
      <vt:lpstr>VR IMPLEMETATION</vt:lpstr>
      <vt:lpstr>LogiKal Added Value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Iain Cameron</dc:creator>
  <cp:lastModifiedBy>Hassan Emam</cp:lastModifiedBy>
  <cp:revision>167</cp:revision>
  <dcterms:created xsi:type="dcterms:W3CDTF">2016-04-21T05:52:19Z</dcterms:created>
  <dcterms:modified xsi:type="dcterms:W3CDTF">2016-06-16T10:02:40Z</dcterms:modified>
</cp:coreProperties>
</file>